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Arial Bold" panose="020B0704020202020204" pitchFamily="34" charset="0"/>
      <p:regular r:id="rId10"/>
      <p:bold r:id="rId11"/>
    </p:embeddedFont>
    <p:embeddedFont>
      <p:font typeface="Arial Bold Italics" panose="020B0604020202020204" charset="0"/>
      <p:regular r:id="rId12"/>
    </p:embeddedFont>
    <p:embeddedFont>
      <p:font typeface="Arial Italics" panose="020B0604020202020204" charset="0"/>
      <p:regular r:id="rId13"/>
    </p:embeddedFont>
    <p:embeddedFont>
      <p:font typeface="Quicksand Bold" pitchFamily="2" charset="0"/>
      <p:regular r:id="rId14"/>
      <p:bold r:id="rId15"/>
    </p:embeddedFont>
    <p:embeddedFont>
      <p:font typeface="TT Interphases" panose="020B0604020202020204" charset="0"/>
      <p:regular r:id="rId16"/>
    </p:embeddedFont>
    <p:embeddedFont>
      <p:font typeface="TT Interphases Bold"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4.pn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5.svg"/><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21" Type="http://schemas.openxmlformats.org/officeDocument/2006/relationships/image" Target="../media/image42.png"/><Relationship Id="rId34" Type="http://schemas.openxmlformats.org/officeDocument/2006/relationships/image" Target="../media/image55.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png"/><Relationship Id="rId2" Type="http://schemas.openxmlformats.org/officeDocument/2006/relationships/image" Target="../media/image14.jpeg"/><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8" Type="http://schemas.openxmlformats.org/officeDocument/2006/relationships/image" Target="../media/image29.png"/><Relationship Id="rId3"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6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7.svg"/><Relationship Id="rId9" Type="http://schemas.openxmlformats.org/officeDocument/2006/relationships/image" Target="../media/image16.sv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flipH="1">
            <a:off x="0" y="0"/>
            <a:ext cx="18288000" cy="10287000"/>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tr-TR"/>
          </a:p>
        </p:txBody>
      </p:sp>
      <p:sp>
        <p:nvSpPr>
          <p:cNvPr id="3" name="Freeform 3"/>
          <p:cNvSpPr/>
          <p:nvPr/>
        </p:nvSpPr>
        <p:spPr>
          <a:xfrm>
            <a:off x="1028700" y="8747696"/>
            <a:ext cx="1295030" cy="510458"/>
          </a:xfrm>
          <a:custGeom>
            <a:avLst/>
            <a:gdLst/>
            <a:ahLst/>
            <a:cxnLst/>
            <a:rect l="l" t="t" r="r" b="b"/>
            <a:pathLst>
              <a:path w="1295030" h="510458">
                <a:moveTo>
                  <a:pt x="0" y="0"/>
                </a:moveTo>
                <a:lnTo>
                  <a:pt x="1295030" y="0"/>
                </a:lnTo>
                <a:lnTo>
                  <a:pt x="1295030" y="510457"/>
                </a:lnTo>
                <a:lnTo>
                  <a:pt x="0" y="510457"/>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tr-TR"/>
          </a:p>
        </p:txBody>
      </p:sp>
      <p:sp>
        <p:nvSpPr>
          <p:cNvPr id="4" name="TextBox 4"/>
          <p:cNvSpPr txBox="1"/>
          <p:nvPr/>
        </p:nvSpPr>
        <p:spPr>
          <a:xfrm>
            <a:off x="2756865" y="8766746"/>
            <a:ext cx="2539519" cy="485022"/>
          </a:xfrm>
          <a:prstGeom prst="rect">
            <a:avLst/>
          </a:prstGeom>
        </p:spPr>
        <p:txBody>
          <a:bodyPr lIns="0" tIns="0" rIns="0" bIns="0" rtlCol="0" anchor="t">
            <a:spAutoFit/>
          </a:bodyPr>
          <a:lstStyle/>
          <a:p>
            <a:pPr algn="l">
              <a:lnSpc>
                <a:spcPts val="1740"/>
              </a:lnSpc>
            </a:pPr>
            <a:r>
              <a:rPr lang="en-US" sz="1977">
                <a:solidFill>
                  <a:srgbClr val="FFFFFF"/>
                </a:solidFill>
                <a:latin typeface="Arial"/>
                <a:ea typeface="Arial"/>
                <a:cs typeface="Arial"/>
                <a:sym typeface="Arial"/>
              </a:rPr>
              <a:t>Yatırımcı Bilgilendirme </a:t>
            </a:r>
          </a:p>
          <a:p>
            <a:pPr algn="l">
              <a:lnSpc>
                <a:spcPts val="1740"/>
              </a:lnSpc>
            </a:pPr>
            <a:r>
              <a:rPr lang="en-US" sz="1977">
                <a:solidFill>
                  <a:srgbClr val="FFFFFF"/>
                </a:solidFill>
                <a:latin typeface="Arial"/>
                <a:ea typeface="Arial"/>
                <a:cs typeface="Arial"/>
                <a:sym typeface="Arial"/>
              </a:rPr>
              <a:t>Dokümanı</a:t>
            </a:r>
          </a:p>
        </p:txBody>
      </p:sp>
      <p:sp>
        <p:nvSpPr>
          <p:cNvPr id="5" name="AutoShape 5"/>
          <p:cNvSpPr/>
          <p:nvPr/>
        </p:nvSpPr>
        <p:spPr>
          <a:xfrm flipV="1">
            <a:off x="2540297" y="8734063"/>
            <a:ext cx="0" cy="537723"/>
          </a:xfrm>
          <a:prstGeom prst="line">
            <a:avLst/>
          </a:prstGeom>
          <a:ln w="9525" cap="flat">
            <a:solidFill>
              <a:srgbClr val="FFFFFF"/>
            </a:solidFill>
            <a:prstDash val="solid"/>
            <a:headEnd type="none" w="sm" len="sm"/>
            <a:tailEnd type="none" w="sm" len="sm"/>
          </a:ln>
        </p:spPr>
        <p:txBody>
          <a:bodyPr/>
          <a:lstStyle/>
          <a:p>
            <a:endParaRPr lang="tr-TR"/>
          </a:p>
        </p:txBody>
      </p:sp>
      <p:sp>
        <p:nvSpPr>
          <p:cNvPr id="6" name="TextBox 6"/>
          <p:cNvSpPr txBox="1"/>
          <p:nvPr/>
        </p:nvSpPr>
        <p:spPr>
          <a:xfrm>
            <a:off x="1028700" y="3525542"/>
            <a:ext cx="14041643" cy="2416842"/>
          </a:xfrm>
          <a:prstGeom prst="rect">
            <a:avLst/>
          </a:prstGeom>
        </p:spPr>
        <p:txBody>
          <a:bodyPr lIns="0" tIns="0" rIns="0" bIns="0" rtlCol="0" anchor="t">
            <a:spAutoFit/>
          </a:bodyPr>
          <a:lstStyle/>
          <a:p>
            <a:pPr algn="l">
              <a:lnSpc>
                <a:spcPts val="10716"/>
              </a:lnSpc>
            </a:pPr>
            <a:r>
              <a:rPr lang="en-US" sz="11776" b="1" spc="-471">
                <a:solidFill>
                  <a:srgbClr val="FFFFFF"/>
                </a:solidFill>
                <a:latin typeface="TT Interphases Bold"/>
                <a:ea typeface="TT Interphases Bold"/>
                <a:cs typeface="TT Interphases Bold"/>
                <a:sym typeface="TT Interphases Bold"/>
              </a:rPr>
              <a:t>Inveo Ventures </a:t>
            </a:r>
          </a:p>
          <a:p>
            <a:pPr algn="l">
              <a:lnSpc>
                <a:spcPts val="7987"/>
              </a:lnSpc>
            </a:pPr>
            <a:r>
              <a:rPr lang="en-US" sz="8777" spc="-351">
                <a:solidFill>
                  <a:srgbClr val="FFFFFF"/>
                </a:solidFill>
                <a:latin typeface="TT Interphases"/>
                <a:ea typeface="TT Interphases"/>
                <a:cs typeface="TT Interphases"/>
                <a:sym typeface="TT Interphases"/>
              </a:rPr>
              <a:t>Girişim Sermayesi Yatırım Fonu</a:t>
            </a:r>
          </a:p>
        </p:txBody>
      </p:sp>
      <p:sp>
        <p:nvSpPr>
          <p:cNvPr id="7" name="TextBox 7"/>
          <p:cNvSpPr txBox="1"/>
          <p:nvPr/>
        </p:nvSpPr>
        <p:spPr>
          <a:xfrm>
            <a:off x="1028700" y="9404372"/>
            <a:ext cx="2633656" cy="280670"/>
          </a:xfrm>
          <a:prstGeom prst="rect">
            <a:avLst/>
          </a:prstGeom>
        </p:spPr>
        <p:txBody>
          <a:bodyPr lIns="0" tIns="0" rIns="0" bIns="0" rtlCol="0" anchor="t">
            <a:spAutoFit/>
          </a:bodyPr>
          <a:lstStyle/>
          <a:p>
            <a:pPr algn="l">
              <a:lnSpc>
                <a:spcPts val="2170"/>
              </a:lnSpc>
            </a:pPr>
            <a:r>
              <a:rPr lang="en-US" sz="1400">
                <a:solidFill>
                  <a:srgbClr val="FFFFFF"/>
                </a:solidFill>
                <a:latin typeface="Arial"/>
                <a:ea typeface="Arial"/>
                <a:cs typeface="Arial"/>
                <a:sym typeface="Arial"/>
              </a:rPr>
              <a:t>inveoventures.com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tr-TR"/>
          </a:p>
        </p:txBody>
      </p:sp>
      <p:grpSp>
        <p:nvGrpSpPr>
          <p:cNvPr id="3" name="Group 3"/>
          <p:cNvGrpSpPr/>
          <p:nvPr/>
        </p:nvGrpSpPr>
        <p:grpSpPr>
          <a:xfrm>
            <a:off x="7871965" y="5383697"/>
            <a:ext cx="2546867" cy="3444543"/>
            <a:chOff x="0" y="0"/>
            <a:chExt cx="670780" cy="907205"/>
          </a:xfrm>
        </p:grpSpPr>
        <p:sp>
          <p:nvSpPr>
            <p:cNvPr id="4" name="Freeform 4"/>
            <p:cNvSpPr/>
            <p:nvPr/>
          </p:nvSpPr>
          <p:spPr>
            <a:xfrm>
              <a:off x="0" y="0"/>
              <a:ext cx="670780" cy="907205"/>
            </a:xfrm>
            <a:custGeom>
              <a:avLst/>
              <a:gdLst/>
              <a:ahLst/>
              <a:cxnLst/>
              <a:rect l="l" t="t" r="r" b="b"/>
              <a:pathLst>
                <a:path w="670780" h="907205">
                  <a:moveTo>
                    <a:pt x="0" y="0"/>
                  </a:moveTo>
                  <a:lnTo>
                    <a:pt x="670780" y="0"/>
                  </a:lnTo>
                  <a:lnTo>
                    <a:pt x="670780" y="907205"/>
                  </a:lnTo>
                  <a:lnTo>
                    <a:pt x="0" y="907205"/>
                  </a:lnTo>
                  <a:close/>
                </a:path>
              </a:pathLst>
            </a:custGeom>
            <a:solidFill>
              <a:srgbClr val="030408"/>
            </a:solidFill>
          </p:spPr>
          <p:txBody>
            <a:bodyPr/>
            <a:lstStyle/>
            <a:p>
              <a:endParaRPr lang="tr-TR"/>
            </a:p>
          </p:txBody>
        </p:sp>
        <p:sp>
          <p:nvSpPr>
            <p:cNvPr id="5" name="TextBox 5"/>
            <p:cNvSpPr txBox="1"/>
            <p:nvPr/>
          </p:nvSpPr>
          <p:spPr>
            <a:xfrm>
              <a:off x="0" y="19050"/>
              <a:ext cx="670780" cy="888155"/>
            </a:xfrm>
            <a:prstGeom prst="rect">
              <a:avLst/>
            </a:prstGeom>
          </p:spPr>
          <p:txBody>
            <a:bodyPr lIns="50800" tIns="50800" rIns="50800" bIns="50800" rtlCol="0" anchor="ctr"/>
            <a:lstStyle/>
            <a:p>
              <a:pPr algn="ctr">
                <a:lnSpc>
                  <a:spcPts val="1387"/>
                </a:lnSpc>
              </a:pPr>
              <a:endParaRPr/>
            </a:p>
          </p:txBody>
        </p:sp>
      </p:grpSp>
      <p:grpSp>
        <p:nvGrpSpPr>
          <p:cNvPr id="6" name="Group 6"/>
          <p:cNvGrpSpPr/>
          <p:nvPr/>
        </p:nvGrpSpPr>
        <p:grpSpPr>
          <a:xfrm>
            <a:off x="10726550" y="5383697"/>
            <a:ext cx="2546867" cy="3444543"/>
            <a:chOff x="0" y="0"/>
            <a:chExt cx="670780" cy="907205"/>
          </a:xfrm>
        </p:grpSpPr>
        <p:sp>
          <p:nvSpPr>
            <p:cNvPr id="7" name="Freeform 7"/>
            <p:cNvSpPr/>
            <p:nvPr/>
          </p:nvSpPr>
          <p:spPr>
            <a:xfrm>
              <a:off x="0" y="0"/>
              <a:ext cx="670780" cy="907205"/>
            </a:xfrm>
            <a:custGeom>
              <a:avLst/>
              <a:gdLst/>
              <a:ahLst/>
              <a:cxnLst/>
              <a:rect l="l" t="t" r="r" b="b"/>
              <a:pathLst>
                <a:path w="670780" h="907205">
                  <a:moveTo>
                    <a:pt x="0" y="0"/>
                  </a:moveTo>
                  <a:lnTo>
                    <a:pt x="670780" y="0"/>
                  </a:lnTo>
                  <a:lnTo>
                    <a:pt x="670780" y="907205"/>
                  </a:lnTo>
                  <a:lnTo>
                    <a:pt x="0" y="907205"/>
                  </a:lnTo>
                  <a:close/>
                </a:path>
              </a:pathLst>
            </a:custGeom>
            <a:solidFill>
              <a:srgbClr val="030408"/>
            </a:solidFill>
          </p:spPr>
          <p:txBody>
            <a:bodyPr/>
            <a:lstStyle/>
            <a:p>
              <a:endParaRPr lang="tr-TR"/>
            </a:p>
          </p:txBody>
        </p:sp>
        <p:sp>
          <p:nvSpPr>
            <p:cNvPr id="8" name="TextBox 8"/>
            <p:cNvSpPr txBox="1"/>
            <p:nvPr/>
          </p:nvSpPr>
          <p:spPr>
            <a:xfrm>
              <a:off x="0" y="19050"/>
              <a:ext cx="670780" cy="888155"/>
            </a:xfrm>
            <a:prstGeom prst="rect">
              <a:avLst/>
            </a:prstGeom>
          </p:spPr>
          <p:txBody>
            <a:bodyPr lIns="50800" tIns="50800" rIns="50800" bIns="50800" rtlCol="0" anchor="ctr"/>
            <a:lstStyle/>
            <a:p>
              <a:pPr algn="ctr">
                <a:lnSpc>
                  <a:spcPts val="1387"/>
                </a:lnSpc>
              </a:pPr>
              <a:endParaRPr/>
            </a:p>
          </p:txBody>
        </p:sp>
      </p:grpSp>
      <p:grpSp>
        <p:nvGrpSpPr>
          <p:cNvPr id="9" name="Group 9"/>
          <p:cNvGrpSpPr/>
          <p:nvPr/>
        </p:nvGrpSpPr>
        <p:grpSpPr>
          <a:xfrm>
            <a:off x="13581136" y="5383697"/>
            <a:ext cx="2546867" cy="3444543"/>
            <a:chOff x="0" y="0"/>
            <a:chExt cx="670780" cy="907205"/>
          </a:xfrm>
        </p:grpSpPr>
        <p:sp>
          <p:nvSpPr>
            <p:cNvPr id="10" name="Freeform 10"/>
            <p:cNvSpPr/>
            <p:nvPr/>
          </p:nvSpPr>
          <p:spPr>
            <a:xfrm>
              <a:off x="0" y="0"/>
              <a:ext cx="670780" cy="907205"/>
            </a:xfrm>
            <a:custGeom>
              <a:avLst/>
              <a:gdLst/>
              <a:ahLst/>
              <a:cxnLst/>
              <a:rect l="l" t="t" r="r" b="b"/>
              <a:pathLst>
                <a:path w="670780" h="907205">
                  <a:moveTo>
                    <a:pt x="0" y="0"/>
                  </a:moveTo>
                  <a:lnTo>
                    <a:pt x="670780" y="0"/>
                  </a:lnTo>
                  <a:lnTo>
                    <a:pt x="670780" y="907205"/>
                  </a:lnTo>
                  <a:lnTo>
                    <a:pt x="0" y="907205"/>
                  </a:lnTo>
                  <a:close/>
                </a:path>
              </a:pathLst>
            </a:custGeom>
            <a:solidFill>
              <a:srgbClr val="030408"/>
            </a:solidFill>
          </p:spPr>
          <p:txBody>
            <a:bodyPr/>
            <a:lstStyle/>
            <a:p>
              <a:endParaRPr lang="tr-TR"/>
            </a:p>
          </p:txBody>
        </p:sp>
        <p:sp>
          <p:nvSpPr>
            <p:cNvPr id="11" name="TextBox 11"/>
            <p:cNvSpPr txBox="1"/>
            <p:nvPr/>
          </p:nvSpPr>
          <p:spPr>
            <a:xfrm>
              <a:off x="0" y="19050"/>
              <a:ext cx="670780" cy="888155"/>
            </a:xfrm>
            <a:prstGeom prst="rect">
              <a:avLst/>
            </a:prstGeom>
          </p:spPr>
          <p:txBody>
            <a:bodyPr lIns="50800" tIns="50800" rIns="50800" bIns="50800" rtlCol="0" anchor="ctr"/>
            <a:lstStyle/>
            <a:p>
              <a:pPr algn="ctr">
                <a:lnSpc>
                  <a:spcPts val="1387"/>
                </a:lnSpc>
              </a:pPr>
              <a:endParaRPr/>
            </a:p>
          </p:txBody>
        </p:sp>
      </p:grpSp>
      <p:sp>
        <p:nvSpPr>
          <p:cNvPr id="12" name="Freeform 12"/>
          <p:cNvSpPr/>
          <p:nvPr/>
        </p:nvSpPr>
        <p:spPr>
          <a:xfrm rot="-4806461">
            <a:off x="-4673357" y="-1880083"/>
            <a:ext cx="11404113" cy="11487660"/>
          </a:xfrm>
          <a:custGeom>
            <a:avLst/>
            <a:gdLst/>
            <a:ahLst/>
            <a:cxnLst/>
            <a:rect l="l" t="t" r="r" b="b"/>
            <a:pathLst>
              <a:path w="11404113" h="11487660">
                <a:moveTo>
                  <a:pt x="0" y="0"/>
                </a:moveTo>
                <a:lnTo>
                  <a:pt x="11404114" y="0"/>
                </a:lnTo>
                <a:lnTo>
                  <a:pt x="11404114" y="11487660"/>
                </a:lnTo>
                <a:lnTo>
                  <a:pt x="0" y="11487660"/>
                </a:lnTo>
                <a:lnTo>
                  <a:pt x="0" y="0"/>
                </a:lnTo>
                <a:close/>
              </a:path>
            </a:pathLst>
          </a:custGeom>
          <a:blipFill>
            <a:blip r:embed="rId3">
              <a:alphaModFix amt="12000"/>
              <a:extLst>
                <a:ext uri="{96DAC541-7B7A-43D3-8B79-37D633B846F1}">
                  <asvg:svgBlip xmlns:asvg="http://schemas.microsoft.com/office/drawing/2016/SVG/main" r:embed="rId4"/>
                </a:ext>
              </a:extLst>
            </a:blip>
            <a:stretch>
              <a:fillRect/>
            </a:stretch>
          </a:blipFill>
        </p:spPr>
        <p:txBody>
          <a:bodyPr/>
          <a:lstStyle/>
          <a:p>
            <a:endParaRPr lang="tr-TR"/>
          </a:p>
        </p:txBody>
      </p:sp>
      <p:grpSp>
        <p:nvGrpSpPr>
          <p:cNvPr id="13" name="Group 13"/>
          <p:cNvGrpSpPr/>
          <p:nvPr/>
        </p:nvGrpSpPr>
        <p:grpSpPr>
          <a:xfrm>
            <a:off x="2159997" y="5383697"/>
            <a:ext cx="5404250" cy="3444543"/>
            <a:chOff x="0" y="0"/>
            <a:chExt cx="1423342" cy="907205"/>
          </a:xfrm>
        </p:grpSpPr>
        <p:sp>
          <p:nvSpPr>
            <p:cNvPr id="14" name="Freeform 14"/>
            <p:cNvSpPr/>
            <p:nvPr/>
          </p:nvSpPr>
          <p:spPr>
            <a:xfrm>
              <a:off x="0" y="0"/>
              <a:ext cx="1423342" cy="907205"/>
            </a:xfrm>
            <a:custGeom>
              <a:avLst/>
              <a:gdLst/>
              <a:ahLst/>
              <a:cxnLst/>
              <a:rect l="l" t="t" r="r" b="b"/>
              <a:pathLst>
                <a:path w="1423342" h="907205">
                  <a:moveTo>
                    <a:pt x="0" y="0"/>
                  </a:moveTo>
                  <a:lnTo>
                    <a:pt x="1423342" y="0"/>
                  </a:lnTo>
                  <a:lnTo>
                    <a:pt x="1423342" y="907205"/>
                  </a:lnTo>
                  <a:lnTo>
                    <a:pt x="0" y="907205"/>
                  </a:lnTo>
                  <a:close/>
                </a:path>
              </a:pathLst>
            </a:custGeom>
            <a:solidFill>
              <a:srgbClr val="030408"/>
            </a:solidFill>
            <a:ln cap="sq">
              <a:noFill/>
              <a:prstDash val="solid"/>
              <a:miter/>
            </a:ln>
          </p:spPr>
          <p:txBody>
            <a:bodyPr/>
            <a:lstStyle/>
            <a:p>
              <a:endParaRPr lang="tr-TR"/>
            </a:p>
          </p:txBody>
        </p:sp>
        <p:sp>
          <p:nvSpPr>
            <p:cNvPr id="15" name="TextBox 15"/>
            <p:cNvSpPr txBox="1"/>
            <p:nvPr/>
          </p:nvSpPr>
          <p:spPr>
            <a:xfrm>
              <a:off x="0" y="19050"/>
              <a:ext cx="1423342" cy="888155"/>
            </a:xfrm>
            <a:prstGeom prst="rect">
              <a:avLst/>
            </a:prstGeom>
          </p:spPr>
          <p:txBody>
            <a:bodyPr lIns="50800" tIns="50800" rIns="50800" bIns="50800" rtlCol="0" anchor="ctr"/>
            <a:lstStyle/>
            <a:p>
              <a:pPr marL="0" lvl="0" indent="0" algn="ctr">
                <a:lnSpc>
                  <a:spcPts val="1387"/>
                </a:lnSpc>
                <a:spcBef>
                  <a:spcPct val="0"/>
                </a:spcBef>
              </a:pPr>
              <a:endParaRPr/>
            </a:p>
          </p:txBody>
        </p:sp>
      </p:grpSp>
      <p:grpSp>
        <p:nvGrpSpPr>
          <p:cNvPr id="16" name="Group 16"/>
          <p:cNvGrpSpPr/>
          <p:nvPr/>
        </p:nvGrpSpPr>
        <p:grpSpPr>
          <a:xfrm>
            <a:off x="9678797" y="8150012"/>
            <a:ext cx="422397" cy="422397"/>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FFFFFF"/>
              </a:solidFill>
              <a:prstDash val="solid"/>
              <a:miter/>
            </a:ln>
          </p:spPr>
          <p:txBody>
            <a:bodyPr/>
            <a:lstStyle/>
            <a:p>
              <a:endParaRPr lang="tr-TR"/>
            </a:p>
          </p:txBody>
        </p:sp>
        <p:sp>
          <p:nvSpPr>
            <p:cNvPr id="18" name="TextBox 18"/>
            <p:cNvSpPr txBox="1"/>
            <p:nvPr/>
          </p:nvSpPr>
          <p:spPr>
            <a:xfrm>
              <a:off x="76200" y="95250"/>
              <a:ext cx="660400" cy="641350"/>
            </a:xfrm>
            <a:prstGeom prst="rect">
              <a:avLst/>
            </a:prstGeom>
          </p:spPr>
          <p:txBody>
            <a:bodyPr lIns="50800" tIns="50800" rIns="50800" bIns="50800" rtlCol="0" anchor="ctr"/>
            <a:lstStyle/>
            <a:p>
              <a:pPr marL="0" lvl="0" indent="0" algn="ctr">
                <a:lnSpc>
                  <a:spcPts val="1387"/>
                </a:lnSpc>
                <a:spcBef>
                  <a:spcPct val="0"/>
                </a:spcBef>
              </a:pPr>
              <a:endParaRPr/>
            </a:p>
          </p:txBody>
        </p:sp>
      </p:grpSp>
      <p:grpSp>
        <p:nvGrpSpPr>
          <p:cNvPr id="19" name="Group 19"/>
          <p:cNvGrpSpPr/>
          <p:nvPr/>
        </p:nvGrpSpPr>
        <p:grpSpPr>
          <a:xfrm>
            <a:off x="4650923" y="8150012"/>
            <a:ext cx="422397" cy="42239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FFFFFF"/>
              </a:solidFill>
              <a:prstDash val="solid"/>
              <a:miter/>
            </a:ln>
          </p:spPr>
          <p:txBody>
            <a:bodyPr/>
            <a:lstStyle/>
            <a:p>
              <a:endParaRPr lang="tr-TR"/>
            </a:p>
          </p:txBody>
        </p:sp>
        <p:sp>
          <p:nvSpPr>
            <p:cNvPr id="21" name="TextBox 21"/>
            <p:cNvSpPr txBox="1"/>
            <p:nvPr/>
          </p:nvSpPr>
          <p:spPr>
            <a:xfrm>
              <a:off x="76200" y="95250"/>
              <a:ext cx="660400" cy="641350"/>
            </a:xfrm>
            <a:prstGeom prst="rect">
              <a:avLst/>
            </a:prstGeom>
          </p:spPr>
          <p:txBody>
            <a:bodyPr lIns="50800" tIns="50800" rIns="50800" bIns="50800" rtlCol="0" anchor="ctr"/>
            <a:lstStyle/>
            <a:p>
              <a:pPr algn="ctr">
                <a:lnSpc>
                  <a:spcPts val="1387"/>
                </a:lnSpc>
              </a:pPr>
              <a:endParaRPr/>
            </a:p>
          </p:txBody>
        </p:sp>
      </p:grpSp>
      <p:sp>
        <p:nvSpPr>
          <p:cNvPr id="22" name="Freeform 22"/>
          <p:cNvSpPr/>
          <p:nvPr/>
        </p:nvSpPr>
        <p:spPr>
          <a:xfrm rot="-5400000">
            <a:off x="4773828" y="8304068"/>
            <a:ext cx="213796" cy="114284"/>
          </a:xfrm>
          <a:custGeom>
            <a:avLst/>
            <a:gdLst/>
            <a:ahLst/>
            <a:cxnLst/>
            <a:rect l="l" t="t" r="r" b="b"/>
            <a:pathLst>
              <a:path w="213796" h="114284">
                <a:moveTo>
                  <a:pt x="0" y="0"/>
                </a:moveTo>
                <a:lnTo>
                  <a:pt x="213796" y="0"/>
                </a:lnTo>
                <a:lnTo>
                  <a:pt x="213796" y="114284"/>
                </a:lnTo>
                <a:lnTo>
                  <a:pt x="0" y="1142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grpSp>
        <p:nvGrpSpPr>
          <p:cNvPr id="23" name="Group 23"/>
          <p:cNvGrpSpPr/>
          <p:nvPr/>
        </p:nvGrpSpPr>
        <p:grpSpPr>
          <a:xfrm>
            <a:off x="12532142" y="8150012"/>
            <a:ext cx="422397" cy="422397"/>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FFFFFF"/>
              </a:solidFill>
              <a:prstDash val="solid"/>
              <a:miter/>
            </a:ln>
          </p:spPr>
          <p:txBody>
            <a:bodyPr/>
            <a:lstStyle/>
            <a:p>
              <a:endParaRPr lang="tr-TR"/>
            </a:p>
          </p:txBody>
        </p:sp>
        <p:sp>
          <p:nvSpPr>
            <p:cNvPr id="25" name="TextBox 25"/>
            <p:cNvSpPr txBox="1"/>
            <p:nvPr/>
          </p:nvSpPr>
          <p:spPr>
            <a:xfrm>
              <a:off x="76200" y="95250"/>
              <a:ext cx="660400" cy="641350"/>
            </a:xfrm>
            <a:prstGeom prst="rect">
              <a:avLst/>
            </a:prstGeom>
          </p:spPr>
          <p:txBody>
            <a:bodyPr lIns="50800" tIns="50800" rIns="50800" bIns="50800" rtlCol="0" anchor="ctr"/>
            <a:lstStyle/>
            <a:p>
              <a:pPr marL="0" lvl="0" indent="0" algn="ctr">
                <a:lnSpc>
                  <a:spcPts val="1387"/>
                </a:lnSpc>
                <a:spcBef>
                  <a:spcPct val="0"/>
                </a:spcBef>
              </a:pPr>
              <a:endParaRPr/>
            </a:p>
          </p:txBody>
        </p:sp>
      </p:grpSp>
      <p:grpSp>
        <p:nvGrpSpPr>
          <p:cNvPr id="26" name="Group 26"/>
          <p:cNvGrpSpPr/>
          <p:nvPr/>
        </p:nvGrpSpPr>
        <p:grpSpPr>
          <a:xfrm>
            <a:off x="15385488" y="8150012"/>
            <a:ext cx="422397" cy="422397"/>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FFFFFF"/>
              </a:solidFill>
              <a:prstDash val="solid"/>
              <a:miter/>
            </a:ln>
          </p:spPr>
          <p:txBody>
            <a:bodyPr/>
            <a:lstStyle/>
            <a:p>
              <a:endParaRPr lang="tr-TR"/>
            </a:p>
          </p:txBody>
        </p:sp>
        <p:sp>
          <p:nvSpPr>
            <p:cNvPr id="28" name="TextBox 28"/>
            <p:cNvSpPr txBox="1"/>
            <p:nvPr/>
          </p:nvSpPr>
          <p:spPr>
            <a:xfrm>
              <a:off x="76200" y="95250"/>
              <a:ext cx="660400" cy="641350"/>
            </a:xfrm>
            <a:prstGeom prst="rect">
              <a:avLst/>
            </a:prstGeom>
          </p:spPr>
          <p:txBody>
            <a:bodyPr lIns="50800" tIns="50800" rIns="50800" bIns="50800" rtlCol="0" anchor="ctr"/>
            <a:lstStyle/>
            <a:p>
              <a:pPr marL="0" lvl="0" indent="0" algn="ctr">
                <a:lnSpc>
                  <a:spcPts val="1387"/>
                </a:lnSpc>
                <a:spcBef>
                  <a:spcPct val="0"/>
                </a:spcBef>
              </a:pPr>
              <a:endParaRPr/>
            </a:p>
          </p:txBody>
        </p:sp>
      </p:grpSp>
      <p:sp>
        <p:nvSpPr>
          <p:cNvPr id="29" name="Freeform 29"/>
          <p:cNvSpPr/>
          <p:nvPr/>
        </p:nvSpPr>
        <p:spPr>
          <a:xfrm>
            <a:off x="9830603" y="8247393"/>
            <a:ext cx="118785" cy="220715"/>
          </a:xfrm>
          <a:custGeom>
            <a:avLst/>
            <a:gdLst/>
            <a:ahLst/>
            <a:cxnLst/>
            <a:rect l="l" t="t" r="r" b="b"/>
            <a:pathLst>
              <a:path w="118785" h="220715">
                <a:moveTo>
                  <a:pt x="0" y="0"/>
                </a:moveTo>
                <a:lnTo>
                  <a:pt x="118784" y="0"/>
                </a:lnTo>
                <a:lnTo>
                  <a:pt x="118784" y="220715"/>
                </a:lnTo>
                <a:lnTo>
                  <a:pt x="0" y="2207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30" name="TextBox 30"/>
          <p:cNvSpPr txBox="1"/>
          <p:nvPr/>
        </p:nvSpPr>
        <p:spPr>
          <a:xfrm>
            <a:off x="1696194" y="1430185"/>
            <a:ext cx="14895612" cy="1691087"/>
          </a:xfrm>
          <a:prstGeom prst="rect">
            <a:avLst/>
          </a:prstGeom>
        </p:spPr>
        <p:txBody>
          <a:bodyPr lIns="0" tIns="0" rIns="0" bIns="0" rtlCol="0" anchor="t">
            <a:spAutoFit/>
          </a:bodyPr>
          <a:lstStyle/>
          <a:p>
            <a:pPr algn="ctr">
              <a:lnSpc>
                <a:spcPts val="6114"/>
              </a:lnSpc>
            </a:pPr>
            <a:r>
              <a:rPr lang="en-US" sz="5879" b="1" spc="-246">
                <a:solidFill>
                  <a:srgbClr val="FFFFFF"/>
                </a:solidFill>
                <a:latin typeface="Arial Bold"/>
                <a:ea typeface="Arial Bold"/>
                <a:cs typeface="Arial Bold"/>
                <a:sym typeface="Arial Bold"/>
              </a:rPr>
              <a:t>Türkiye'nin gelişen </a:t>
            </a:r>
            <a:r>
              <a:rPr lang="en-US" sz="5879" b="1" i="1" spc="-246">
                <a:solidFill>
                  <a:srgbClr val="C1FF72"/>
                </a:solidFill>
                <a:latin typeface="Arial Bold Italics"/>
                <a:ea typeface="Arial Bold Italics"/>
                <a:cs typeface="Arial Bold Italics"/>
                <a:sym typeface="Arial Bold Italics"/>
              </a:rPr>
              <a:t>öncü teknoloji şirketlerine </a:t>
            </a:r>
          </a:p>
          <a:p>
            <a:pPr algn="ctr">
              <a:lnSpc>
                <a:spcPts val="6114"/>
              </a:lnSpc>
            </a:pPr>
            <a:r>
              <a:rPr lang="en-US" sz="5879" b="1" i="1" spc="-246">
                <a:solidFill>
                  <a:srgbClr val="C1FF72"/>
                </a:solidFill>
                <a:latin typeface="Arial Bold Italics"/>
                <a:ea typeface="Arial Bold Italics"/>
                <a:cs typeface="Arial Bold Italics"/>
                <a:sym typeface="Arial Bold Italics"/>
              </a:rPr>
              <a:t>ortak olmak</a:t>
            </a:r>
            <a:r>
              <a:rPr lang="en-US" sz="5879" b="1" spc="-246">
                <a:solidFill>
                  <a:srgbClr val="FFFFFF"/>
                </a:solidFill>
                <a:latin typeface="Arial Bold"/>
                <a:ea typeface="Arial Bold"/>
                <a:cs typeface="Arial Bold"/>
                <a:sym typeface="Arial Bold"/>
              </a:rPr>
              <a:t> istiyor musun?</a:t>
            </a:r>
          </a:p>
        </p:txBody>
      </p:sp>
      <p:sp>
        <p:nvSpPr>
          <p:cNvPr id="31" name="TextBox 31"/>
          <p:cNvSpPr txBox="1"/>
          <p:nvPr/>
        </p:nvSpPr>
        <p:spPr>
          <a:xfrm>
            <a:off x="3260892" y="3597199"/>
            <a:ext cx="11766216" cy="1196326"/>
          </a:xfrm>
          <a:prstGeom prst="rect">
            <a:avLst/>
          </a:prstGeom>
        </p:spPr>
        <p:txBody>
          <a:bodyPr lIns="0" tIns="0" rIns="0" bIns="0" rtlCol="0" anchor="t">
            <a:spAutoFit/>
          </a:bodyPr>
          <a:lstStyle/>
          <a:p>
            <a:pPr algn="ctr">
              <a:lnSpc>
                <a:spcPts val="3122"/>
              </a:lnSpc>
            </a:pPr>
            <a:r>
              <a:rPr lang="en-US" sz="2014" b="1">
                <a:solidFill>
                  <a:srgbClr val="FFFFFF"/>
                </a:solidFill>
                <a:latin typeface="Arial Bold"/>
                <a:ea typeface="Arial Bold"/>
                <a:cs typeface="Arial Bold"/>
                <a:sym typeface="Arial Bold"/>
              </a:rPr>
              <a:t>Inveo Ventures Girişim Sermayesi Yatırım Fonu</a:t>
            </a:r>
            <a:r>
              <a:rPr lang="en-US" sz="2014">
                <a:solidFill>
                  <a:srgbClr val="FFFFFF"/>
                </a:solidFill>
                <a:latin typeface="Arial"/>
                <a:ea typeface="Arial"/>
                <a:cs typeface="Arial"/>
                <a:sym typeface="Arial"/>
              </a:rPr>
              <a:t>; Türkiye Girişimcilik Ekosistemi’nin önde gelen bireysel ve kurumsal yatırımcılarıyla birlikte yatırım kabiliyeti olan, yerel ve küresel pazarlarda gelişen,  yenilikçi ürün sahibi öncü teknoloji şirketlerine yatırımlar gerçekleştiren fon yapısıdır.</a:t>
            </a:r>
          </a:p>
        </p:txBody>
      </p:sp>
      <p:sp>
        <p:nvSpPr>
          <p:cNvPr id="32" name="TextBox 32"/>
          <p:cNvSpPr txBox="1"/>
          <p:nvPr/>
        </p:nvSpPr>
        <p:spPr>
          <a:xfrm>
            <a:off x="8266352" y="5923237"/>
            <a:ext cx="1878002" cy="1395666"/>
          </a:xfrm>
          <a:prstGeom prst="rect">
            <a:avLst/>
          </a:prstGeom>
        </p:spPr>
        <p:txBody>
          <a:bodyPr lIns="0" tIns="0" rIns="0" bIns="0" rtlCol="0" anchor="t">
            <a:spAutoFit/>
          </a:bodyPr>
          <a:lstStyle/>
          <a:p>
            <a:pPr algn="l">
              <a:lnSpc>
                <a:spcPts val="2694"/>
              </a:lnSpc>
            </a:pPr>
            <a:r>
              <a:rPr lang="en-US" sz="2590" b="1" spc="-108">
                <a:solidFill>
                  <a:srgbClr val="C1FF72"/>
                </a:solidFill>
                <a:latin typeface="Arial Bold"/>
                <a:ea typeface="Arial Bold"/>
                <a:cs typeface="Arial Bold"/>
                <a:sym typeface="Arial Bold"/>
              </a:rPr>
              <a:t>Erken Aşama </a:t>
            </a:r>
            <a:r>
              <a:rPr lang="en-US" sz="2590" b="1" spc="-108">
                <a:solidFill>
                  <a:srgbClr val="FFFFFF"/>
                </a:solidFill>
                <a:latin typeface="Arial Bold"/>
                <a:ea typeface="Arial Bold"/>
                <a:cs typeface="Arial Bold"/>
                <a:sym typeface="Arial Bold"/>
              </a:rPr>
              <a:t>Teknoloji</a:t>
            </a:r>
          </a:p>
          <a:p>
            <a:pPr algn="l">
              <a:lnSpc>
                <a:spcPts val="2694"/>
              </a:lnSpc>
            </a:pPr>
            <a:r>
              <a:rPr lang="en-US" sz="2590" b="1" spc="-108">
                <a:solidFill>
                  <a:srgbClr val="FFFFFF"/>
                </a:solidFill>
                <a:latin typeface="Arial Bold"/>
                <a:ea typeface="Arial Bold"/>
                <a:cs typeface="Arial Bold"/>
                <a:sym typeface="Arial Bold"/>
              </a:rPr>
              <a:t>Şirketleri</a:t>
            </a:r>
          </a:p>
        </p:txBody>
      </p:sp>
      <p:sp>
        <p:nvSpPr>
          <p:cNvPr id="33" name="TextBox 33"/>
          <p:cNvSpPr txBox="1"/>
          <p:nvPr/>
        </p:nvSpPr>
        <p:spPr>
          <a:xfrm>
            <a:off x="11123734" y="5923237"/>
            <a:ext cx="1747034" cy="1729041"/>
          </a:xfrm>
          <a:prstGeom prst="rect">
            <a:avLst/>
          </a:prstGeom>
        </p:spPr>
        <p:txBody>
          <a:bodyPr lIns="0" tIns="0" rIns="0" bIns="0" rtlCol="0" anchor="t">
            <a:spAutoFit/>
          </a:bodyPr>
          <a:lstStyle/>
          <a:p>
            <a:pPr algn="l">
              <a:lnSpc>
                <a:spcPts val="2694"/>
              </a:lnSpc>
            </a:pPr>
            <a:r>
              <a:rPr lang="en-US" sz="2590" b="1" spc="-108">
                <a:solidFill>
                  <a:srgbClr val="C1FF72"/>
                </a:solidFill>
                <a:latin typeface="Arial Bold"/>
                <a:ea typeface="Arial Bold"/>
                <a:cs typeface="Arial Bold"/>
                <a:sym typeface="Arial Bold"/>
              </a:rPr>
              <a:t>Growth (Orta İleri) </a:t>
            </a:r>
            <a:r>
              <a:rPr lang="en-US" sz="2590" b="1" spc="-108">
                <a:solidFill>
                  <a:srgbClr val="FFFFFF"/>
                </a:solidFill>
                <a:latin typeface="Arial Bold"/>
                <a:ea typeface="Arial Bold"/>
                <a:cs typeface="Arial Bold"/>
                <a:sym typeface="Arial Bold"/>
              </a:rPr>
              <a:t>Aşama Teknoloji Şirketleri</a:t>
            </a:r>
          </a:p>
        </p:txBody>
      </p:sp>
      <p:sp>
        <p:nvSpPr>
          <p:cNvPr id="34" name="TextBox 34"/>
          <p:cNvSpPr txBox="1"/>
          <p:nvPr/>
        </p:nvSpPr>
        <p:spPr>
          <a:xfrm>
            <a:off x="13981117" y="5923237"/>
            <a:ext cx="1520815" cy="1395666"/>
          </a:xfrm>
          <a:prstGeom prst="rect">
            <a:avLst/>
          </a:prstGeom>
        </p:spPr>
        <p:txBody>
          <a:bodyPr lIns="0" tIns="0" rIns="0" bIns="0" rtlCol="0" anchor="t">
            <a:spAutoFit/>
          </a:bodyPr>
          <a:lstStyle/>
          <a:p>
            <a:pPr algn="l">
              <a:lnSpc>
                <a:spcPts val="2694"/>
              </a:lnSpc>
            </a:pPr>
            <a:r>
              <a:rPr lang="en-US" sz="2590" b="1" spc="-108">
                <a:solidFill>
                  <a:srgbClr val="C1FF72"/>
                </a:solidFill>
                <a:latin typeface="Arial Bold"/>
                <a:ea typeface="Arial Bold"/>
                <a:cs typeface="Arial Bold"/>
                <a:sym typeface="Arial Bold"/>
              </a:rPr>
              <a:t>Teknoloji Odaklı</a:t>
            </a:r>
          </a:p>
          <a:p>
            <a:pPr algn="l">
              <a:lnSpc>
                <a:spcPts val="2694"/>
              </a:lnSpc>
            </a:pPr>
            <a:r>
              <a:rPr lang="en-US" sz="2590" b="1" spc="-108">
                <a:solidFill>
                  <a:srgbClr val="FFFFFF"/>
                </a:solidFill>
                <a:latin typeface="Arial Bold"/>
                <a:ea typeface="Arial Bold"/>
                <a:cs typeface="Arial Bold"/>
                <a:sym typeface="Arial Bold"/>
              </a:rPr>
              <a:t>Fon Yatırımları</a:t>
            </a:r>
          </a:p>
        </p:txBody>
      </p:sp>
      <p:sp>
        <p:nvSpPr>
          <p:cNvPr id="35" name="TextBox 35"/>
          <p:cNvSpPr txBox="1"/>
          <p:nvPr/>
        </p:nvSpPr>
        <p:spPr>
          <a:xfrm>
            <a:off x="2692470" y="5923237"/>
            <a:ext cx="4339303" cy="2062416"/>
          </a:xfrm>
          <a:prstGeom prst="rect">
            <a:avLst/>
          </a:prstGeom>
        </p:spPr>
        <p:txBody>
          <a:bodyPr lIns="0" tIns="0" rIns="0" bIns="0" rtlCol="0" anchor="t">
            <a:spAutoFit/>
          </a:bodyPr>
          <a:lstStyle/>
          <a:p>
            <a:pPr algn="ctr">
              <a:lnSpc>
                <a:spcPts val="2694"/>
              </a:lnSpc>
            </a:pPr>
            <a:r>
              <a:rPr lang="en-US" sz="2590" b="1" spc="-108">
                <a:solidFill>
                  <a:srgbClr val="FFFFFF"/>
                </a:solidFill>
                <a:latin typeface="Arial Bold"/>
                <a:ea typeface="Arial Bold"/>
                <a:cs typeface="Arial Bold"/>
                <a:sym typeface="Arial Bold"/>
              </a:rPr>
              <a:t>Inveo Ventures GSYF ekibi, düzenli olarak Türkiye’nin yeni nesil teknoloji şirketlerini tarayarak potansiyel tüm yatırım seçeneklerini yakalama başarısına sahiptir!</a:t>
            </a:r>
          </a:p>
        </p:txBody>
      </p:sp>
      <p:sp>
        <p:nvSpPr>
          <p:cNvPr id="36" name="Freeform 36"/>
          <p:cNvSpPr/>
          <p:nvPr/>
        </p:nvSpPr>
        <p:spPr>
          <a:xfrm>
            <a:off x="15503183" y="8250852"/>
            <a:ext cx="187006" cy="220715"/>
          </a:xfrm>
          <a:custGeom>
            <a:avLst/>
            <a:gdLst/>
            <a:ahLst/>
            <a:cxnLst/>
            <a:rect l="l" t="t" r="r" b="b"/>
            <a:pathLst>
              <a:path w="187006" h="220715">
                <a:moveTo>
                  <a:pt x="0" y="0"/>
                </a:moveTo>
                <a:lnTo>
                  <a:pt x="187006" y="0"/>
                </a:lnTo>
                <a:lnTo>
                  <a:pt x="187006" y="220715"/>
                </a:lnTo>
                <a:lnTo>
                  <a:pt x="0" y="2207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37" name="Freeform 37"/>
          <p:cNvSpPr/>
          <p:nvPr/>
        </p:nvSpPr>
        <p:spPr>
          <a:xfrm>
            <a:off x="12648433" y="8250852"/>
            <a:ext cx="189815" cy="220715"/>
          </a:xfrm>
          <a:custGeom>
            <a:avLst/>
            <a:gdLst/>
            <a:ahLst/>
            <a:cxnLst/>
            <a:rect l="l" t="t" r="r" b="b"/>
            <a:pathLst>
              <a:path w="189815" h="220715">
                <a:moveTo>
                  <a:pt x="0" y="0"/>
                </a:moveTo>
                <a:lnTo>
                  <a:pt x="189815" y="0"/>
                </a:lnTo>
                <a:lnTo>
                  <a:pt x="189815" y="220715"/>
                </a:lnTo>
                <a:lnTo>
                  <a:pt x="0" y="2207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tr-TR"/>
          </a:p>
        </p:txBody>
      </p:sp>
      <p:sp>
        <p:nvSpPr>
          <p:cNvPr id="38" name="TextBox 38"/>
          <p:cNvSpPr txBox="1"/>
          <p:nvPr/>
        </p:nvSpPr>
        <p:spPr>
          <a:xfrm>
            <a:off x="8752274" y="9607039"/>
            <a:ext cx="783451" cy="415276"/>
          </a:xfrm>
          <a:prstGeom prst="rect">
            <a:avLst/>
          </a:prstGeom>
        </p:spPr>
        <p:txBody>
          <a:bodyPr lIns="0" tIns="0" rIns="0" bIns="0" rtlCol="0" anchor="t">
            <a:spAutoFit/>
          </a:bodyPr>
          <a:lstStyle/>
          <a:p>
            <a:pPr algn="ctr">
              <a:lnSpc>
                <a:spcPts val="3122"/>
              </a:lnSpc>
            </a:pPr>
            <a:r>
              <a:rPr lang="en-US" sz="2014">
                <a:solidFill>
                  <a:srgbClr val="FFFFFF"/>
                </a:solidFill>
                <a:latin typeface="Arial"/>
                <a:ea typeface="Arial"/>
                <a:cs typeface="Arial"/>
                <a:sym typeface="Arial"/>
              </a:rPr>
              <a:t>1</a:t>
            </a:r>
          </a:p>
        </p:txBody>
      </p:sp>
      <p:sp>
        <p:nvSpPr>
          <p:cNvPr id="39" name="TextBox 39"/>
          <p:cNvSpPr txBox="1"/>
          <p:nvPr/>
        </p:nvSpPr>
        <p:spPr>
          <a:xfrm>
            <a:off x="15675429" y="9693392"/>
            <a:ext cx="2633656" cy="280670"/>
          </a:xfrm>
          <a:prstGeom prst="rect">
            <a:avLst/>
          </a:prstGeom>
        </p:spPr>
        <p:txBody>
          <a:bodyPr lIns="0" tIns="0" rIns="0" bIns="0" rtlCol="0" anchor="t">
            <a:spAutoFit/>
          </a:bodyPr>
          <a:lstStyle/>
          <a:p>
            <a:pPr algn="ctr">
              <a:lnSpc>
                <a:spcPts val="2170"/>
              </a:lnSpc>
            </a:pPr>
            <a:r>
              <a:rPr lang="en-US" sz="1400">
                <a:solidFill>
                  <a:srgbClr val="FFFFFF"/>
                </a:solidFill>
                <a:latin typeface="Arial"/>
                <a:ea typeface="Arial"/>
                <a:cs typeface="Arial"/>
                <a:sym typeface="Arial"/>
              </a:rPr>
              <a:t>inveoventures.com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0" y="0"/>
            <a:ext cx="18288000" cy="10287000"/>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tr-TR"/>
          </a:p>
        </p:txBody>
      </p:sp>
      <p:sp>
        <p:nvSpPr>
          <p:cNvPr id="3" name="Freeform 3"/>
          <p:cNvSpPr/>
          <p:nvPr/>
        </p:nvSpPr>
        <p:spPr>
          <a:xfrm rot="6226021">
            <a:off x="3378502" y="-3086644"/>
            <a:ext cx="11404113" cy="11487660"/>
          </a:xfrm>
          <a:custGeom>
            <a:avLst/>
            <a:gdLst/>
            <a:ahLst/>
            <a:cxnLst/>
            <a:rect l="l" t="t" r="r" b="b"/>
            <a:pathLst>
              <a:path w="11404113" h="11487660">
                <a:moveTo>
                  <a:pt x="0" y="0"/>
                </a:moveTo>
                <a:lnTo>
                  <a:pt x="11404113" y="0"/>
                </a:lnTo>
                <a:lnTo>
                  <a:pt x="11404113" y="11487660"/>
                </a:lnTo>
                <a:lnTo>
                  <a:pt x="0" y="11487660"/>
                </a:lnTo>
                <a:lnTo>
                  <a:pt x="0" y="0"/>
                </a:lnTo>
                <a:close/>
              </a:path>
            </a:pathLst>
          </a:custGeom>
          <a:blipFill>
            <a:blip r:embed="rId3">
              <a:alphaModFix amt="12000"/>
              <a:extLst>
                <a:ext uri="{96DAC541-7B7A-43D3-8B79-37D633B846F1}">
                  <asvg:svgBlip xmlns:asvg="http://schemas.microsoft.com/office/drawing/2016/SVG/main" r:embed="rId4"/>
                </a:ext>
              </a:extLst>
            </a:blip>
            <a:stretch>
              <a:fillRect/>
            </a:stretch>
          </a:blipFill>
        </p:spPr>
        <p:txBody>
          <a:bodyPr/>
          <a:lstStyle/>
          <a:p>
            <a:endParaRPr lang="tr-TR"/>
          </a:p>
        </p:txBody>
      </p:sp>
      <p:grpSp>
        <p:nvGrpSpPr>
          <p:cNvPr id="4" name="Group 4"/>
          <p:cNvGrpSpPr/>
          <p:nvPr/>
        </p:nvGrpSpPr>
        <p:grpSpPr>
          <a:xfrm rot="-10800000">
            <a:off x="9296400" y="5383697"/>
            <a:ext cx="2546867" cy="3444543"/>
            <a:chOff x="0" y="0"/>
            <a:chExt cx="670780" cy="907205"/>
          </a:xfrm>
        </p:grpSpPr>
        <p:sp>
          <p:nvSpPr>
            <p:cNvPr id="5" name="Freeform 5"/>
            <p:cNvSpPr/>
            <p:nvPr/>
          </p:nvSpPr>
          <p:spPr>
            <a:xfrm>
              <a:off x="0" y="0"/>
              <a:ext cx="670780" cy="907205"/>
            </a:xfrm>
            <a:custGeom>
              <a:avLst/>
              <a:gdLst/>
              <a:ahLst/>
              <a:cxnLst/>
              <a:rect l="l" t="t" r="r" b="b"/>
              <a:pathLst>
                <a:path w="670780" h="907205">
                  <a:moveTo>
                    <a:pt x="0" y="0"/>
                  </a:moveTo>
                  <a:lnTo>
                    <a:pt x="670780" y="0"/>
                  </a:lnTo>
                  <a:lnTo>
                    <a:pt x="670780" y="907205"/>
                  </a:lnTo>
                  <a:lnTo>
                    <a:pt x="0" y="907205"/>
                  </a:lnTo>
                  <a:close/>
                </a:path>
              </a:pathLst>
            </a:custGeom>
            <a:solidFill>
              <a:srgbClr val="000000"/>
            </a:solidFill>
            <a:ln cap="sq">
              <a:noFill/>
              <a:prstDash val="solid"/>
              <a:miter/>
            </a:ln>
          </p:spPr>
          <p:txBody>
            <a:bodyPr/>
            <a:lstStyle/>
            <a:p>
              <a:endParaRPr lang="tr-TR"/>
            </a:p>
          </p:txBody>
        </p:sp>
        <p:sp>
          <p:nvSpPr>
            <p:cNvPr id="6" name="TextBox 6"/>
            <p:cNvSpPr txBox="1"/>
            <p:nvPr/>
          </p:nvSpPr>
          <p:spPr>
            <a:xfrm>
              <a:off x="0" y="19050"/>
              <a:ext cx="670780" cy="888155"/>
            </a:xfrm>
            <a:prstGeom prst="rect">
              <a:avLst/>
            </a:prstGeom>
          </p:spPr>
          <p:txBody>
            <a:bodyPr lIns="50800" tIns="50800" rIns="50800" bIns="50800" rtlCol="0" anchor="ctr"/>
            <a:lstStyle/>
            <a:p>
              <a:pPr marL="0" lvl="0" indent="0" algn="ctr">
                <a:lnSpc>
                  <a:spcPts val="1387"/>
                </a:lnSpc>
                <a:spcBef>
                  <a:spcPct val="0"/>
                </a:spcBef>
              </a:pPr>
              <a:endParaRPr/>
            </a:p>
          </p:txBody>
        </p:sp>
      </p:grpSp>
      <p:grpSp>
        <p:nvGrpSpPr>
          <p:cNvPr id="7" name="Group 7"/>
          <p:cNvGrpSpPr/>
          <p:nvPr/>
        </p:nvGrpSpPr>
        <p:grpSpPr>
          <a:xfrm rot="-10800000">
            <a:off x="12150986" y="5383697"/>
            <a:ext cx="2546867" cy="3444543"/>
            <a:chOff x="0" y="0"/>
            <a:chExt cx="670780" cy="907205"/>
          </a:xfrm>
        </p:grpSpPr>
        <p:sp>
          <p:nvSpPr>
            <p:cNvPr id="8" name="Freeform 8"/>
            <p:cNvSpPr/>
            <p:nvPr/>
          </p:nvSpPr>
          <p:spPr>
            <a:xfrm>
              <a:off x="0" y="0"/>
              <a:ext cx="670780" cy="907205"/>
            </a:xfrm>
            <a:custGeom>
              <a:avLst/>
              <a:gdLst/>
              <a:ahLst/>
              <a:cxnLst/>
              <a:rect l="l" t="t" r="r" b="b"/>
              <a:pathLst>
                <a:path w="670780" h="907205">
                  <a:moveTo>
                    <a:pt x="0" y="0"/>
                  </a:moveTo>
                  <a:lnTo>
                    <a:pt x="670780" y="0"/>
                  </a:lnTo>
                  <a:lnTo>
                    <a:pt x="670780" y="907205"/>
                  </a:lnTo>
                  <a:lnTo>
                    <a:pt x="0" y="907205"/>
                  </a:lnTo>
                  <a:close/>
                </a:path>
              </a:pathLst>
            </a:custGeom>
            <a:solidFill>
              <a:srgbClr val="000000"/>
            </a:solidFill>
            <a:ln cap="sq">
              <a:noFill/>
              <a:prstDash val="solid"/>
              <a:miter/>
            </a:ln>
          </p:spPr>
          <p:txBody>
            <a:bodyPr/>
            <a:lstStyle/>
            <a:p>
              <a:endParaRPr lang="tr-TR"/>
            </a:p>
          </p:txBody>
        </p:sp>
        <p:sp>
          <p:nvSpPr>
            <p:cNvPr id="9" name="TextBox 9"/>
            <p:cNvSpPr txBox="1"/>
            <p:nvPr/>
          </p:nvSpPr>
          <p:spPr>
            <a:xfrm>
              <a:off x="0" y="19050"/>
              <a:ext cx="670780" cy="888155"/>
            </a:xfrm>
            <a:prstGeom prst="rect">
              <a:avLst/>
            </a:prstGeom>
          </p:spPr>
          <p:txBody>
            <a:bodyPr lIns="50800" tIns="50800" rIns="50800" bIns="50800" rtlCol="0" anchor="ctr"/>
            <a:lstStyle/>
            <a:p>
              <a:pPr marL="0" lvl="0" indent="0" algn="ctr">
                <a:lnSpc>
                  <a:spcPts val="1387"/>
                </a:lnSpc>
                <a:spcBef>
                  <a:spcPct val="0"/>
                </a:spcBef>
              </a:pPr>
              <a:endParaRPr/>
            </a:p>
          </p:txBody>
        </p:sp>
      </p:grpSp>
      <p:grpSp>
        <p:nvGrpSpPr>
          <p:cNvPr id="10" name="Group 10"/>
          <p:cNvGrpSpPr/>
          <p:nvPr/>
        </p:nvGrpSpPr>
        <p:grpSpPr>
          <a:xfrm rot="-10800000">
            <a:off x="15005571" y="5383697"/>
            <a:ext cx="3978760" cy="3444543"/>
            <a:chOff x="0" y="0"/>
            <a:chExt cx="1047904" cy="907205"/>
          </a:xfrm>
        </p:grpSpPr>
        <p:sp>
          <p:nvSpPr>
            <p:cNvPr id="11" name="Freeform 11"/>
            <p:cNvSpPr/>
            <p:nvPr/>
          </p:nvSpPr>
          <p:spPr>
            <a:xfrm>
              <a:off x="0" y="0"/>
              <a:ext cx="1047904" cy="907205"/>
            </a:xfrm>
            <a:custGeom>
              <a:avLst/>
              <a:gdLst/>
              <a:ahLst/>
              <a:cxnLst/>
              <a:rect l="l" t="t" r="r" b="b"/>
              <a:pathLst>
                <a:path w="1047904" h="907205">
                  <a:moveTo>
                    <a:pt x="0" y="0"/>
                  </a:moveTo>
                  <a:lnTo>
                    <a:pt x="1047904" y="0"/>
                  </a:lnTo>
                  <a:lnTo>
                    <a:pt x="1047904" y="907205"/>
                  </a:lnTo>
                  <a:lnTo>
                    <a:pt x="0" y="907205"/>
                  </a:lnTo>
                  <a:close/>
                </a:path>
              </a:pathLst>
            </a:custGeom>
            <a:solidFill>
              <a:srgbClr val="000000"/>
            </a:solidFill>
            <a:ln cap="sq">
              <a:noFill/>
              <a:prstDash val="solid"/>
              <a:miter/>
            </a:ln>
          </p:spPr>
          <p:txBody>
            <a:bodyPr/>
            <a:lstStyle/>
            <a:p>
              <a:endParaRPr lang="tr-TR"/>
            </a:p>
          </p:txBody>
        </p:sp>
        <p:sp>
          <p:nvSpPr>
            <p:cNvPr id="12" name="TextBox 12"/>
            <p:cNvSpPr txBox="1"/>
            <p:nvPr/>
          </p:nvSpPr>
          <p:spPr>
            <a:xfrm>
              <a:off x="0" y="19050"/>
              <a:ext cx="1047904" cy="888155"/>
            </a:xfrm>
            <a:prstGeom prst="rect">
              <a:avLst/>
            </a:prstGeom>
          </p:spPr>
          <p:txBody>
            <a:bodyPr lIns="50800" tIns="50800" rIns="50800" bIns="50800" rtlCol="0" anchor="ctr"/>
            <a:lstStyle/>
            <a:p>
              <a:pPr marL="0" lvl="0" indent="0" algn="ctr">
                <a:lnSpc>
                  <a:spcPts val="1387"/>
                </a:lnSpc>
                <a:spcBef>
                  <a:spcPct val="0"/>
                </a:spcBef>
              </a:pPr>
              <a:endParaRPr/>
            </a:p>
          </p:txBody>
        </p:sp>
      </p:grpSp>
      <p:grpSp>
        <p:nvGrpSpPr>
          <p:cNvPr id="13" name="Group 13"/>
          <p:cNvGrpSpPr/>
          <p:nvPr/>
        </p:nvGrpSpPr>
        <p:grpSpPr>
          <a:xfrm>
            <a:off x="11103232" y="8150012"/>
            <a:ext cx="422397" cy="42239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FFFFFF"/>
              </a:solidFill>
              <a:prstDash val="solid"/>
              <a:miter/>
            </a:ln>
          </p:spPr>
          <p:txBody>
            <a:bodyPr/>
            <a:lstStyle/>
            <a:p>
              <a:endParaRPr lang="tr-TR"/>
            </a:p>
          </p:txBody>
        </p:sp>
        <p:sp>
          <p:nvSpPr>
            <p:cNvPr id="15" name="TextBox 15"/>
            <p:cNvSpPr txBox="1"/>
            <p:nvPr/>
          </p:nvSpPr>
          <p:spPr>
            <a:xfrm>
              <a:off x="76200" y="95250"/>
              <a:ext cx="660400" cy="641350"/>
            </a:xfrm>
            <a:prstGeom prst="rect">
              <a:avLst/>
            </a:prstGeom>
          </p:spPr>
          <p:txBody>
            <a:bodyPr lIns="50800" tIns="50800" rIns="50800" bIns="50800" rtlCol="0" anchor="ctr"/>
            <a:lstStyle/>
            <a:p>
              <a:pPr marL="0" lvl="0" indent="0" algn="ctr">
                <a:lnSpc>
                  <a:spcPts val="1387"/>
                </a:lnSpc>
                <a:spcBef>
                  <a:spcPct val="0"/>
                </a:spcBef>
              </a:pPr>
              <a:endParaRPr/>
            </a:p>
          </p:txBody>
        </p:sp>
      </p:grpSp>
      <p:grpSp>
        <p:nvGrpSpPr>
          <p:cNvPr id="16" name="Group 16"/>
          <p:cNvGrpSpPr/>
          <p:nvPr/>
        </p:nvGrpSpPr>
        <p:grpSpPr>
          <a:xfrm>
            <a:off x="13956577" y="8150012"/>
            <a:ext cx="422397" cy="422397"/>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FFFFFF"/>
              </a:solidFill>
              <a:prstDash val="solid"/>
              <a:miter/>
            </a:ln>
          </p:spPr>
          <p:txBody>
            <a:bodyPr/>
            <a:lstStyle/>
            <a:p>
              <a:endParaRPr lang="tr-TR"/>
            </a:p>
          </p:txBody>
        </p:sp>
        <p:sp>
          <p:nvSpPr>
            <p:cNvPr id="18" name="TextBox 18"/>
            <p:cNvSpPr txBox="1"/>
            <p:nvPr/>
          </p:nvSpPr>
          <p:spPr>
            <a:xfrm>
              <a:off x="76200" y="95250"/>
              <a:ext cx="660400" cy="641350"/>
            </a:xfrm>
            <a:prstGeom prst="rect">
              <a:avLst/>
            </a:prstGeom>
          </p:spPr>
          <p:txBody>
            <a:bodyPr lIns="50800" tIns="50800" rIns="50800" bIns="50800" rtlCol="0" anchor="ctr"/>
            <a:lstStyle/>
            <a:p>
              <a:pPr marL="0" lvl="0" indent="0" algn="ctr">
                <a:lnSpc>
                  <a:spcPts val="1387"/>
                </a:lnSpc>
                <a:spcBef>
                  <a:spcPct val="0"/>
                </a:spcBef>
              </a:pPr>
              <a:endParaRPr/>
            </a:p>
          </p:txBody>
        </p:sp>
      </p:grpSp>
      <p:grpSp>
        <p:nvGrpSpPr>
          <p:cNvPr id="19" name="Group 19"/>
          <p:cNvGrpSpPr/>
          <p:nvPr/>
        </p:nvGrpSpPr>
        <p:grpSpPr>
          <a:xfrm>
            <a:off x="16809923" y="8150012"/>
            <a:ext cx="422397" cy="42239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FFFFFF"/>
              </a:solidFill>
              <a:prstDash val="solid"/>
              <a:miter/>
            </a:ln>
          </p:spPr>
          <p:txBody>
            <a:bodyPr/>
            <a:lstStyle/>
            <a:p>
              <a:endParaRPr lang="tr-TR"/>
            </a:p>
          </p:txBody>
        </p:sp>
        <p:sp>
          <p:nvSpPr>
            <p:cNvPr id="21" name="TextBox 21"/>
            <p:cNvSpPr txBox="1"/>
            <p:nvPr/>
          </p:nvSpPr>
          <p:spPr>
            <a:xfrm>
              <a:off x="76200" y="95250"/>
              <a:ext cx="660400" cy="641350"/>
            </a:xfrm>
            <a:prstGeom prst="rect">
              <a:avLst/>
            </a:prstGeom>
          </p:spPr>
          <p:txBody>
            <a:bodyPr lIns="50800" tIns="50800" rIns="50800" bIns="50800" rtlCol="0" anchor="ctr"/>
            <a:lstStyle/>
            <a:p>
              <a:pPr marL="0" lvl="0" indent="0" algn="ctr">
                <a:lnSpc>
                  <a:spcPts val="1387"/>
                </a:lnSpc>
                <a:spcBef>
                  <a:spcPct val="0"/>
                </a:spcBef>
              </a:pPr>
              <a:endParaRPr/>
            </a:p>
          </p:txBody>
        </p:sp>
      </p:grpSp>
      <p:grpSp>
        <p:nvGrpSpPr>
          <p:cNvPr id="22" name="Group 22"/>
          <p:cNvGrpSpPr/>
          <p:nvPr/>
        </p:nvGrpSpPr>
        <p:grpSpPr>
          <a:xfrm rot="-10800000">
            <a:off x="-1109661" y="5383697"/>
            <a:ext cx="4392090" cy="3444543"/>
            <a:chOff x="0" y="0"/>
            <a:chExt cx="1156764" cy="907205"/>
          </a:xfrm>
        </p:grpSpPr>
        <p:sp>
          <p:nvSpPr>
            <p:cNvPr id="23" name="Freeform 23"/>
            <p:cNvSpPr/>
            <p:nvPr/>
          </p:nvSpPr>
          <p:spPr>
            <a:xfrm>
              <a:off x="0" y="0"/>
              <a:ext cx="1156764" cy="907205"/>
            </a:xfrm>
            <a:custGeom>
              <a:avLst/>
              <a:gdLst/>
              <a:ahLst/>
              <a:cxnLst/>
              <a:rect l="l" t="t" r="r" b="b"/>
              <a:pathLst>
                <a:path w="1156764" h="907205">
                  <a:moveTo>
                    <a:pt x="0" y="0"/>
                  </a:moveTo>
                  <a:lnTo>
                    <a:pt x="1156764" y="0"/>
                  </a:lnTo>
                  <a:lnTo>
                    <a:pt x="1156764" y="907205"/>
                  </a:lnTo>
                  <a:lnTo>
                    <a:pt x="0" y="907205"/>
                  </a:lnTo>
                  <a:close/>
                </a:path>
              </a:pathLst>
            </a:custGeom>
            <a:solidFill>
              <a:srgbClr val="000000"/>
            </a:solidFill>
            <a:ln w="19050" cap="sq">
              <a:solidFill>
                <a:srgbClr val="C1FF72"/>
              </a:solidFill>
              <a:prstDash val="lgDash"/>
              <a:miter/>
            </a:ln>
          </p:spPr>
          <p:txBody>
            <a:bodyPr/>
            <a:lstStyle/>
            <a:p>
              <a:endParaRPr lang="tr-TR"/>
            </a:p>
          </p:txBody>
        </p:sp>
        <p:sp>
          <p:nvSpPr>
            <p:cNvPr id="24" name="TextBox 24"/>
            <p:cNvSpPr txBox="1"/>
            <p:nvPr/>
          </p:nvSpPr>
          <p:spPr>
            <a:xfrm>
              <a:off x="0" y="19050"/>
              <a:ext cx="1156764" cy="888155"/>
            </a:xfrm>
            <a:prstGeom prst="rect">
              <a:avLst/>
            </a:prstGeom>
          </p:spPr>
          <p:txBody>
            <a:bodyPr lIns="50800" tIns="50800" rIns="50800" bIns="50800" rtlCol="0" anchor="ctr"/>
            <a:lstStyle/>
            <a:p>
              <a:pPr marL="0" lvl="0" indent="0" algn="ctr">
                <a:lnSpc>
                  <a:spcPts val="1387"/>
                </a:lnSpc>
                <a:spcBef>
                  <a:spcPct val="0"/>
                </a:spcBef>
              </a:pPr>
              <a:endParaRPr/>
            </a:p>
          </p:txBody>
        </p:sp>
      </p:grpSp>
      <p:grpSp>
        <p:nvGrpSpPr>
          <p:cNvPr id="25" name="Group 25"/>
          <p:cNvGrpSpPr/>
          <p:nvPr/>
        </p:nvGrpSpPr>
        <p:grpSpPr>
          <a:xfrm rot="-10800000">
            <a:off x="3590147" y="5383697"/>
            <a:ext cx="2546867" cy="3444543"/>
            <a:chOff x="0" y="0"/>
            <a:chExt cx="670780" cy="907205"/>
          </a:xfrm>
        </p:grpSpPr>
        <p:sp>
          <p:nvSpPr>
            <p:cNvPr id="26" name="Freeform 26"/>
            <p:cNvSpPr/>
            <p:nvPr/>
          </p:nvSpPr>
          <p:spPr>
            <a:xfrm>
              <a:off x="0" y="0"/>
              <a:ext cx="670780" cy="907205"/>
            </a:xfrm>
            <a:custGeom>
              <a:avLst/>
              <a:gdLst/>
              <a:ahLst/>
              <a:cxnLst/>
              <a:rect l="l" t="t" r="r" b="b"/>
              <a:pathLst>
                <a:path w="670780" h="907205">
                  <a:moveTo>
                    <a:pt x="0" y="0"/>
                  </a:moveTo>
                  <a:lnTo>
                    <a:pt x="670780" y="0"/>
                  </a:lnTo>
                  <a:lnTo>
                    <a:pt x="670780" y="907205"/>
                  </a:lnTo>
                  <a:lnTo>
                    <a:pt x="0" y="907205"/>
                  </a:lnTo>
                  <a:close/>
                </a:path>
              </a:pathLst>
            </a:custGeom>
            <a:solidFill>
              <a:srgbClr val="000000"/>
            </a:solidFill>
            <a:ln w="19050" cap="sq">
              <a:solidFill>
                <a:srgbClr val="C1FF72"/>
              </a:solidFill>
              <a:prstDash val="lgDash"/>
              <a:miter/>
            </a:ln>
          </p:spPr>
          <p:txBody>
            <a:bodyPr/>
            <a:lstStyle/>
            <a:p>
              <a:endParaRPr lang="tr-TR"/>
            </a:p>
          </p:txBody>
        </p:sp>
        <p:sp>
          <p:nvSpPr>
            <p:cNvPr id="27" name="TextBox 27"/>
            <p:cNvSpPr txBox="1"/>
            <p:nvPr/>
          </p:nvSpPr>
          <p:spPr>
            <a:xfrm>
              <a:off x="0" y="19050"/>
              <a:ext cx="670780" cy="888155"/>
            </a:xfrm>
            <a:prstGeom prst="rect">
              <a:avLst/>
            </a:prstGeom>
          </p:spPr>
          <p:txBody>
            <a:bodyPr lIns="50800" tIns="50800" rIns="50800" bIns="50800" rtlCol="0" anchor="ctr"/>
            <a:lstStyle/>
            <a:p>
              <a:pPr marL="0" lvl="0" indent="0" algn="ctr">
                <a:lnSpc>
                  <a:spcPts val="1387"/>
                </a:lnSpc>
                <a:spcBef>
                  <a:spcPct val="0"/>
                </a:spcBef>
              </a:pPr>
              <a:endParaRPr/>
            </a:p>
          </p:txBody>
        </p:sp>
      </p:grpSp>
      <p:grpSp>
        <p:nvGrpSpPr>
          <p:cNvPr id="28" name="Group 28"/>
          <p:cNvGrpSpPr/>
          <p:nvPr/>
        </p:nvGrpSpPr>
        <p:grpSpPr>
          <a:xfrm rot="-10800000">
            <a:off x="6444733" y="5383697"/>
            <a:ext cx="2546867" cy="3444543"/>
            <a:chOff x="0" y="0"/>
            <a:chExt cx="670780" cy="907205"/>
          </a:xfrm>
        </p:grpSpPr>
        <p:sp>
          <p:nvSpPr>
            <p:cNvPr id="29" name="Freeform 29"/>
            <p:cNvSpPr/>
            <p:nvPr/>
          </p:nvSpPr>
          <p:spPr>
            <a:xfrm>
              <a:off x="0" y="0"/>
              <a:ext cx="670780" cy="907205"/>
            </a:xfrm>
            <a:custGeom>
              <a:avLst/>
              <a:gdLst/>
              <a:ahLst/>
              <a:cxnLst/>
              <a:rect l="l" t="t" r="r" b="b"/>
              <a:pathLst>
                <a:path w="670780" h="907205">
                  <a:moveTo>
                    <a:pt x="0" y="0"/>
                  </a:moveTo>
                  <a:lnTo>
                    <a:pt x="670780" y="0"/>
                  </a:lnTo>
                  <a:lnTo>
                    <a:pt x="670780" y="907205"/>
                  </a:lnTo>
                  <a:lnTo>
                    <a:pt x="0" y="907205"/>
                  </a:lnTo>
                  <a:close/>
                </a:path>
              </a:pathLst>
            </a:custGeom>
            <a:solidFill>
              <a:srgbClr val="000000"/>
            </a:solidFill>
            <a:ln cap="sq">
              <a:noFill/>
              <a:prstDash val="solid"/>
              <a:miter/>
            </a:ln>
          </p:spPr>
          <p:txBody>
            <a:bodyPr/>
            <a:lstStyle/>
            <a:p>
              <a:endParaRPr lang="tr-TR"/>
            </a:p>
          </p:txBody>
        </p:sp>
        <p:sp>
          <p:nvSpPr>
            <p:cNvPr id="30" name="TextBox 30"/>
            <p:cNvSpPr txBox="1"/>
            <p:nvPr/>
          </p:nvSpPr>
          <p:spPr>
            <a:xfrm>
              <a:off x="0" y="19050"/>
              <a:ext cx="670780" cy="888155"/>
            </a:xfrm>
            <a:prstGeom prst="rect">
              <a:avLst/>
            </a:prstGeom>
          </p:spPr>
          <p:txBody>
            <a:bodyPr lIns="50800" tIns="50800" rIns="50800" bIns="50800" rtlCol="0" anchor="ctr"/>
            <a:lstStyle/>
            <a:p>
              <a:pPr marL="0" lvl="0" indent="0" algn="ctr">
                <a:lnSpc>
                  <a:spcPts val="1387"/>
                </a:lnSpc>
                <a:spcBef>
                  <a:spcPct val="0"/>
                </a:spcBef>
              </a:pPr>
              <a:endParaRPr/>
            </a:p>
          </p:txBody>
        </p:sp>
      </p:grpSp>
      <p:grpSp>
        <p:nvGrpSpPr>
          <p:cNvPr id="31" name="Group 31"/>
          <p:cNvGrpSpPr/>
          <p:nvPr/>
        </p:nvGrpSpPr>
        <p:grpSpPr>
          <a:xfrm>
            <a:off x="2542393" y="8150012"/>
            <a:ext cx="422397" cy="422397"/>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FFFFFF"/>
              </a:solidFill>
              <a:prstDash val="solid"/>
              <a:miter/>
            </a:ln>
          </p:spPr>
          <p:txBody>
            <a:bodyPr/>
            <a:lstStyle/>
            <a:p>
              <a:endParaRPr lang="tr-TR"/>
            </a:p>
          </p:txBody>
        </p:sp>
        <p:sp>
          <p:nvSpPr>
            <p:cNvPr id="33" name="TextBox 33"/>
            <p:cNvSpPr txBox="1"/>
            <p:nvPr/>
          </p:nvSpPr>
          <p:spPr>
            <a:xfrm>
              <a:off x="76200" y="95250"/>
              <a:ext cx="660400" cy="641350"/>
            </a:xfrm>
            <a:prstGeom prst="rect">
              <a:avLst/>
            </a:prstGeom>
          </p:spPr>
          <p:txBody>
            <a:bodyPr lIns="50800" tIns="50800" rIns="50800" bIns="50800" rtlCol="0" anchor="ctr"/>
            <a:lstStyle/>
            <a:p>
              <a:pPr marL="0" lvl="0" indent="0" algn="ctr">
                <a:lnSpc>
                  <a:spcPts val="1387"/>
                </a:lnSpc>
                <a:spcBef>
                  <a:spcPct val="0"/>
                </a:spcBef>
              </a:pPr>
              <a:endParaRPr/>
            </a:p>
          </p:txBody>
        </p:sp>
      </p:grpSp>
      <p:grpSp>
        <p:nvGrpSpPr>
          <p:cNvPr id="34" name="Group 34"/>
          <p:cNvGrpSpPr/>
          <p:nvPr/>
        </p:nvGrpSpPr>
        <p:grpSpPr>
          <a:xfrm>
            <a:off x="5395739" y="8150012"/>
            <a:ext cx="422397" cy="422397"/>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FFFFFF"/>
              </a:solidFill>
              <a:prstDash val="solid"/>
              <a:miter/>
            </a:ln>
          </p:spPr>
          <p:txBody>
            <a:bodyPr/>
            <a:lstStyle/>
            <a:p>
              <a:endParaRPr lang="tr-TR"/>
            </a:p>
          </p:txBody>
        </p:sp>
        <p:sp>
          <p:nvSpPr>
            <p:cNvPr id="36" name="TextBox 36"/>
            <p:cNvSpPr txBox="1"/>
            <p:nvPr/>
          </p:nvSpPr>
          <p:spPr>
            <a:xfrm>
              <a:off x="76200" y="95250"/>
              <a:ext cx="660400" cy="641350"/>
            </a:xfrm>
            <a:prstGeom prst="rect">
              <a:avLst/>
            </a:prstGeom>
          </p:spPr>
          <p:txBody>
            <a:bodyPr lIns="50800" tIns="50800" rIns="50800" bIns="50800" rtlCol="0" anchor="ctr"/>
            <a:lstStyle/>
            <a:p>
              <a:pPr marL="0" lvl="0" indent="0" algn="ctr">
                <a:lnSpc>
                  <a:spcPts val="1387"/>
                </a:lnSpc>
                <a:spcBef>
                  <a:spcPct val="0"/>
                </a:spcBef>
              </a:pPr>
              <a:endParaRPr/>
            </a:p>
          </p:txBody>
        </p:sp>
      </p:grpSp>
      <p:grpSp>
        <p:nvGrpSpPr>
          <p:cNvPr id="37" name="Group 37"/>
          <p:cNvGrpSpPr/>
          <p:nvPr/>
        </p:nvGrpSpPr>
        <p:grpSpPr>
          <a:xfrm>
            <a:off x="8249084" y="8150012"/>
            <a:ext cx="422397" cy="422397"/>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FFFFFF"/>
              </a:solidFill>
              <a:prstDash val="solid"/>
              <a:miter/>
            </a:ln>
          </p:spPr>
          <p:txBody>
            <a:bodyPr/>
            <a:lstStyle/>
            <a:p>
              <a:endParaRPr lang="tr-TR"/>
            </a:p>
          </p:txBody>
        </p:sp>
        <p:sp>
          <p:nvSpPr>
            <p:cNvPr id="39" name="TextBox 39"/>
            <p:cNvSpPr txBox="1"/>
            <p:nvPr/>
          </p:nvSpPr>
          <p:spPr>
            <a:xfrm>
              <a:off x="76200" y="95250"/>
              <a:ext cx="660400" cy="641350"/>
            </a:xfrm>
            <a:prstGeom prst="rect">
              <a:avLst/>
            </a:prstGeom>
          </p:spPr>
          <p:txBody>
            <a:bodyPr lIns="50800" tIns="50800" rIns="50800" bIns="50800" rtlCol="0" anchor="ctr"/>
            <a:lstStyle/>
            <a:p>
              <a:pPr marL="0" lvl="0" indent="0" algn="ctr">
                <a:lnSpc>
                  <a:spcPts val="1387"/>
                </a:lnSpc>
                <a:spcBef>
                  <a:spcPct val="0"/>
                </a:spcBef>
              </a:pPr>
              <a:endParaRPr/>
            </a:p>
          </p:txBody>
        </p:sp>
      </p:grpSp>
      <p:sp>
        <p:nvSpPr>
          <p:cNvPr id="40" name="Freeform 40"/>
          <p:cNvSpPr/>
          <p:nvPr/>
        </p:nvSpPr>
        <p:spPr>
          <a:xfrm rot="-5400000">
            <a:off x="2646694" y="8304068"/>
            <a:ext cx="213796" cy="114284"/>
          </a:xfrm>
          <a:custGeom>
            <a:avLst/>
            <a:gdLst/>
            <a:ahLst/>
            <a:cxnLst/>
            <a:rect l="l" t="t" r="r" b="b"/>
            <a:pathLst>
              <a:path w="213796" h="114284">
                <a:moveTo>
                  <a:pt x="0" y="0"/>
                </a:moveTo>
                <a:lnTo>
                  <a:pt x="213796" y="0"/>
                </a:lnTo>
                <a:lnTo>
                  <a:pt x="213796" y="114284"/>
                </a:lnTo>
                <a:lnTo>
                  <a:pt x="0" y="1142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41" name="Freeform 41"/>
          <p:cNvSpPr/>
          <p:nvPr/>
        </p:nvSpPr>
        <p:spPr>
          <a:xfrm rot="-5400000">
            <a:off x="5500039" y="8304068"/>
            <a:ext cx="213796" cy="114284"/>
          </a:xfrm>
          <a:custGeom>
            <a:avLst/>
            <a:gdLst/>
            <a:ahLst/>
            <a:cxnLst/>
            <a:rect l="l" t="t" r="r" b="b"/>
            <a:pathLst>
              <a:path w="213796" h="114284">
                <a:moveTo>
                  <a:pt x="0" y="0"/>
                </a:moveTo>
                <a:lnTo>
                  <a:pt x="213796" y="0"/>
                </a:lnTo>
                <a:lnTo>
                  <a:pt x="213796" y="114284"/>
                </a:lnTo>
                <a:lnTo>
                  <a:pt x="0" y="1142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42" name="Freeform 42"/>
          <p:cNvSpPr/>
          <p:nvPr/>
        </p:nvSpPr>
        <p:spPr>
          <a:xfrm rot="-5400000">
            <a:off x="8354208" y="8304068"/>
            <a:ext cx="213796" cy="114284"/>
          </a:xfrm>
          <a:custGeom>
            <a:avLst/>
            <a:gdLst/>
            <a:ahLst/>
            <a:cxnLst/>
            <a:rect l="l" t="t" r="r" b="b"/>
            <a:pathLst>
              <a:path w="213796" h="114284">
                <a:moveTo>
                  <a:pt x="0" y="0"/>
                </a:moveTo>
                <a:lnTo>
                  <a:pt x="213796" y="0"/>
                </a:lnTo>
                <a:lnTo>
                  <a:pt x="213796" y="114284"/>
                </a:lnTo>
                <a:lnTo>
                  <a:pt x="0" y="1142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43" name="Freeform 43"/>
          <p:cNvSpPr/>
          <p:nvPr/>
        </p:nvSpPr>
        <p:spPr>
          <a:xfrm rot="-5400000">
            <a:off x="11208794" y="8304068"/>
            <a:ext cx="213796" cy="114284"/>
          </a:xfrm>
          <a:custGeom>
            <a:avLst/>
            <a:gdLst/>
            <a:ahLst/>
            <a:cxnLst/>
            <a:rect l="l" t="t" r="r" b="b"/>
            <a:pathLst>
              <a:path w="213796" h="114284">
                <a:moveTo>
                  <a:pt x="0" y="0"/>
                </a:moveTo>
                <a:lnTo>
                  <a:pt x="213796" y="0"/>
                </a:lnTo>
                <a:lnTo>
                  <a:pt x="213796" y="114284"/>
                </a:lnTo>
                <a:lnTo>
                  <a:pt x="0" y="1142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44" name="Freeform 44"/>
          <p:cNvSpPr/>
          <p:nvPr/>
        </p:nvSpPr>
        <p:spPr>
          <a:xfrm rot="-5400000">
            <a:off x="14060878" y="8304068"/>
            <a:ext cx="213796" cy="114284"/>
          </a:xfrm>
          <a:custGeom>
            <a:avLst/>
            <a:gdLst/>
            <a:ahLst/>
            <a:cxnLst/>
            <a:rect l="l" t="t" r="r" b="b"/>
            <a:pathLst>
              <a:path w="213796" h="114284">
                <a:moveTo>
                  <a:pt x="0" y="0"/>
                </a:moveTo>
                <a:lnTo>
                  <a:pt x="213796" y="0"/>
                </a:lnTo>
                <a:lnTo>
                  <a:pt x="213796" y="114284"/>
                </a:lnTo>
                <a:lnTo>
                  <a:pt x="0" y="1142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45" name="Freeform 45"/>
          <p:cNvSpPr/>
          <p:nvPr/>
        </p:nvSpPr>
        <p:spPr>
          <a:xfrm rot="-5400000">
            <a:off x="16915047" y="8304068"/>
            <a:ext cx="213796" cy="114284"/>
          </a:xfrm>
          <a:custGeom>
            <a:avLst/>
            <a:gdLst/>
            <a:ahLst/>
            <a:cxnLst/>
            <a:rect l="l" t="t" r="r" b="b"/>
            <a:pathLst>
              <a:path w="213796" h="114284">
                <a:moveTo>
                  <a:pt x="0" y="0"/>
                </a:moveTo>
                <a:lnTo>
                  <a:pt x="213796" y="0"/>
                </a:lnTo>
                <a:lnTo>
                  <a:pt x="213796" y="114284"/>
                </a:lnTo>
                <a:lnTo>
                  <a:pt x="0" y="1142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46" name="Freeform 46"/>
          <p:cNvSpPr/>
          <p:nvPr/>
        </p:nvSpPr>
        <p:spPr>
          <a:xfrm>
            <a:off x="5931648" y="5193548"/>
            <a:ext cx="410732" cy="426232"/>
          </a:xfrm>
          <a:custGeom>
            <a:avLst/>
            <a:gdLst/>
            <a:ahLst/>
            <a:cxnLst/>
            <a:rect l="l" t="t" r="r" b="b"/>
            <a:pathLst>
              <a:path w="410732" h="426232">
                <a:moveTo>
                  <a:pt x="0" y="0"/>
                </a:moveTo>
                <a:lnTo>
                  <a:pt x="410733" y="0"/>
                </a:lnTo>
                <a:lnTo>
                  <a:pt x="410733" y="426231"/>
                </a:lnTo>
                <a:lnTo>
                  <a:pt x="0" y="4262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47" name="TextBox 47"/>
          <p:cNvSpPr txBox="1"/>
          <p:nvPr/>
        </p:nvSpPr>
        <p:spPr>
          <a:xfrm>
            <a:off x="3390974" y="1430185"/>
            <a:ext cx="11506051" cy="1691087"/>
          </a:xfrm>
          <a:prstGeom prst="rect">
            <a:avLst/>
          </a:prstGeom>
        </p:spPr>
        <p:txBody>
          <a:bodyPr lIns="0" tIns="0" rIns="0" bIns="0" rtlCol="0" anchor="t">
            <a:spAutoFit/>
          </a:bodyPr>
          <a:lstStyle/>
          <a:p>
            <a:pPr algn="ctr">
              <a:lnSpc>
                <a:spcPts val="6114"/>
              </a:lnSpc>
            </a:pPr>
            <a:r>
              <a:rPr lang="en-US" sz="5879" b="1" spc="-246">
                <a:solidFill>
                  <a:srgbClr val="FFFFFF"/>
                </a:solidFill>
                <a:latin typeface="Arial Bold"/>
                <a:ea typeface="Arial Bold"/>
                <a:cs typeface="Arial Bold"/>
                <a:sym typeface="Arial Bold"/>
              </a:rPr>
              <a:t>Girişim Sermayesi Yatırım Fonu’na </a:t>
            </a:r>
          </a:p>
          <a:p>
            <a:pPr algn="ctr">
              <a:lnSpc>
                <a:spcPts val="6114"/>
              </a:lnSpc>
            </a:pPr>
            <a:r>
              <a:rPr lang="en-US" sz="5879" b="1" i="1" spc="-246">
                <a:solidFill>
                  <a:srgbClr val="C1FF72"/>
                </a:solidFill>
                <a:latin typeface="Arial Bold Italics"/>
                <a:ea typeface="Arial Bold Italics"/>
                <a:cs typeface="Arial Bold Italics"/>
                <a:sym typeface="Arial Bold Italics"/>
              </a:rPr>
              <a:t>Yatırım Yapmanın Avantajları</a:t>
            </a:r>
          </a:p>
        </p:txBody>
      </p:sp>
      <p:sp>
        <p:nvSpPr>
          <p:cNvPr id="48" name="TextBox 48"/>
          <p:cNvSpPr txBox="1"/>
          <p:nvPr/>
        </p:nvSpPr>
        <p:spPr>
          <a:xfrm>
            <a:off x="2144796" y="3501922"/>
            <a:ext cx="13998408" cy="1196326"/>
          </a:xfrm>
          <a:prstGeom prst="rect">
            <a:avLst/>
          </a:prstGeom>
        </p:spPr>
        <p:txBody>
          <a:bodyPr lIns="0" tIns="0" rIns="0" bIns="0" rtlCol="0" anchor="t">
            <a:spAutoFit/>
          </a:bodyPr>
          <a:lstStyle/>
          <a:p>
            <a:pPr algn="ctr">
              <a:lnSpc>
                <a:spcPts val="3122"/>
              </a:lnSpc>
            </a:pPr>
            <a:r>
              <a:rPr lang="en-US" sz="2014" b="1">
                <a:solidFill>
                  <a:srgbClr val="FFFFFF"/>
                </a:solidFill>
                <a:latin typeface="Arial Bold"/>
                <a:ea typeface="Arial Bold"/>
                <a:cs typeface="Arial Bold"/>
                <a:sym typeface="Arial Bold"/>
              </a:rPr>
              <a:t>Girişim Sermayesi Yatırım Fonları,</a:t>
            </a:r>
            <a:r>
              <a:rPr lang="en-US" sz="2014">
                <a:solidFill>
                  <a:srgbClr val="FFFFFF"/>
                </a:solidFill>
                <a:latin typeface="Arial"/>
                <a:ea typeface="Arial"/>
                <a:cs typeface="Arial"/>
                <a:sym typeface="Arial"/>
              </a:rPr>
              <a:t> uluslararası piyasa standartlarında belirli gereklilikleri karşılayan, SPK yetki belgesine sahip Portföy Yönetim Şirketleri tarafından kurularak yönetilirler. Girişim Sermayesi Yatırım fonları, stratejilerine uyumlu ve istatistiksel olarak yeterli sayıda yatırımları kısa süre içerisinde gerçekleştirerek fon getirisini optimize etmeyi amaçlarlar.</a:t>
            </a:r>
          </a:p>
        </p:txBody>
      </p:sp>
      <p:sp>
        <p:nvSpPr>
          <p:cNvPr id="49" name="TextBox 49"/>
          <p:cNvSpPr txBox="1"/>
          <p:nvPr/>
        </p:nvSpPr>
        <p:spPr>
          <a:xfrm>
            <a:off x="9690787" y="5923237"/>
            <a:ext cx="1878002" cy="1395666"/>
          </a:xfrm>
          <a:prstGeom prst="rect">
            <a:avLst/>
          </a:prstGeom>
        </p:spPr>
        <p:txBody>
          <a:bodyPr lIns="0" tIns="0" rIns="0" bIns="0" rtlCol="0" anchor="t">
            <a:spAutoFit/>
          </a:bodyPr>
          <a:lstStyle/>
          <a:p>
            <a:pPr algn="l">
              <a:lnSpc>
                <a:spcPts val="2694"/>
              </a:lnSpc>
            </a:pPr>
            <a:r>
              <a:rPr lang="en-US" sz="2590" b="1" spc="-108">
                <a:solidFill>
                  <a:srgbClr val="FFFFFF"/>
                </a:solidFill>
                <a:latin typeface="Arial Bold"/>
                <a:ea typeface="Arial Bold"/>
                <a:cs typeface="Arial Bold"/>
                <a:sym typeface="Arial Bold"/>
              </a:rPr>
              <a:t>Hızlı ve esnek yatırım imkanı.</a:t>
            </a:r>
          </a:p>
        </p:txBody>
      </p:sp>
      <p:sp>
        <p:nvSpPr>
          <p:cNvPr id="50" name="TextBox 50"/>
          <p:cNvSpPr txBox="1"/>
          <p:nvPr/>
        </p:nvSpPr>
        <p:spPr>
          <a:xfrm>
            <a:off x="12349578" y="5923135"/>
            <a:ext cx="2149683" cy="1395666"/>
          </a:xfrm>
          <a:prstGeom prst="rect">
            <a:avLst/>
          </a:prstGeom>
        </p:spPr>
        <p:txBody>
          <a:bodyPr lIns="0" tIns="0" rIns="0" bIns="0" rtlCol="0" anchor="t">
            <a:spAutoFit/>
          </a:bodyPr>
          <a:lstStyle/>
          <a:p>
            <a:pPr algn="l">
              <a:lnSpc>
                <a:spcPts val="2694"/>
              </a:lnSpc>
            </a:pPr>
            <a:r>
              <a:rPr lang="en-US" sz="2590" b="1" spc="-108">
                <a:solidFill>
                  <a:srgbClr val="FFFFFF"/>
                </a:solidFill>
                <a:latin typeface="Arial Bold"/>
                <a:ea typeface="Arial Bold"/>
                <a:cs typeface="Arial Bold"/>
                <a:sym typeface="Arial Bold"/>
              </a:rPr>
              <a:t>Lisans ve </a:t>
            </a:r>
          </a:p>
          <a:p>
            <a:pPr algn="l">
              <a:lnSpc>
                <a:spcPts val="2694"/>
              </a:lnSpc>
            </a:pPr>
            <a:r>
              <a:rPr lang="en-US" sz="2590" b="1" spc="-108">
                <a:solidFill>
                  <a:srgbClr val="FFFFFF"/>
                </a:solidFill>
                <a:latin typeface="Arial Bold"/>
                <a:ea typeface="Arial Bold"/>
                <a:cs typeface="Arial Bold"/>
                <a:sym typeface="Arial Bold"/>
              </a:rPr>
              <a:t>izin</a:t>
            </a:r>
          </a:p>
          <a:p>
            <a:pPr algn="l">
              <a:lnSpc>
                <a:spcPts val="2694"/>
              </a:lnSpc>
            </a:pPr>
            <a:r>
              <a:rPr lang="en-US" sz="2590" b="1" spc="-108">
                <a:solidFill>
                  <a:srgbClr val="FFFFFF"/>
                </a:solidFill>
                <a:latin typeface="Arial Bold"/>
                <a:ea typeface="Arial Bold"/>
                <a:cs typeface="Arial Bold"/>
                <a:sym typeface="Arial Bold"/>
              </a:rPr>
              <a:t>gerektirmeyen yatırım.</a:t>
            </a:r>
          </a:p>
        </p:txBody>
      </p:sp>
      <p:sp>
        <p:nvSpPr>
          <p:cNvPr id="51" name="TextBox 51"/>
          <p:cNvSpPr txBox="1"/>
          <p:nvPr/>
        </p:nvSpPr>
        <p:spPr>
          <a:xfrm>
            <a:off x="15405552" y="5923237"/>
            <a:ext cx="1826767" cy="1395666"/>
          </a:xfrm>
          <a:prstGeom prst="rect">
            <a:avLst/>
          </a:prstGeom>
        </p:spPr>
        <p:txBody>
          <a:bodyPr lIns="0" tIns="0" rIns="0" bIns="0" rtlCol="0" anchor="t">
            <a:spAutoFit/>
          </a:bodyPr>
          <a:lstStyle/>
          <a:p>
            <a:pPr algn="l">
              <a:lnSpc>
                <a:spcPts val="2694"/>
              </a:lnSpc>
            </a:pPr>
            <a:r>
              <a:rPr lang="en-US" sz="2590" b="1" spc="-108">
                <a:solidFill>
                  <a:srgbClr val="FFFFFF"/>
                </a:solidFill>
                <a:latin typeface="Arial Bold"/>
                <a:ea typeface="Arial Bold"/>
                <a:cs typeface="Arial Bold"/>
                <a:sym typeface="Arial Bold"/>
              </a:rPr>
              <a:t>SPK onaylı, denetime</a:t>
            </a:r>
          </a:p>
          <a:p>
            <a:pPr algn="l">
              <a:lnSpc>
                <a:spcPts val="2694"/>
              </a:lnSpc>
            </a:pPr>
            <a:r>
              <a:rPr lang="en-US" sz="2590" b="1" spc="-108">
                <a:solidFill>
                  <a:srgbClr val="FFFFFF"/>
                </a:solidFill>
                <a:latin typeface="Arial Bold"/>
                <a:ea typeface="Arial Bold"/>
                <a:cs typeface="Arial Bold"/>
                <a:sym typeface="Arial Bold"/>
              </a:rPr>
              <a:t>tabi, şeffaf yapı.</a:t>
            </a:r>
          </a:p>
        </p:txBody>
      </p:sp>
      <p:sp>
        <p:nvSpPr>
          <p:cNvPr id="52" name="TextBox 52"/>
          <p:cNvSpPr txBox="1"/>
          <p:nvPr/>
        </p:nvSpPr>
        <p:spPr>
          <a:xfrm>
            <a:off x="1129949" y="5923237"/>
            <a:ext cx="1878002" cy="1083502"/>
          </a:xfrm>
          <a:prstGeom prst="rect">
            <a:avLst/>
          </a:prstGeom>
        </p:spPr>
        <p:txBody>
          <a:bodyPr lIns="0" tIns="0" rIns="0" bIns="0" rtlCol="0" anchor="t">
            <a:spAutoFit/>
          </a:bodyPr>
          <a:lstStyle/>
          <a:p>
            <a:pPr algn="l">
              <a:lnSpc>
                <a:spcPts val="2694"/>
              </a:lnSpc>
            </a:pPr>
            <a:r>
              <a:rPr lang="en-US" sz="2590" b="1" spc="-108">
                <a:solidFill>
                  <a:srgbClr val="C1FF72"/>
                </a:solidFill>
                <a:latin typeface="Arial Bold"/>
                <a:ea typeface="Arial Bold"/>
                <a:cs typeface="Arial Bold"/>
                <a:sym typeface="Arial Bold"/>
              </a:rPr>
              <a:t>%0 gelir ve stopaj vergi imkanı.</a:t>
            </a:r>
          </a:p>
        </p:txBody>
      </p:sp>
      <p:sp>
        <p:nvSpPr>
          <p:cNvPr id="53" name="TextBox 53"/>
          <p:cNvSpPr txBox="1"/>
          <p:nvPr/>
        </p:nvSpPr>
        <p:spPr>
          <a:xfrm>
            <a:off x="3863506" y="5923237"/>
            <a:ext cx="2149683" cy="1423947"/>
          </a:xfrm>
          <a:prstGeom prst="rect">
            <a:avLst/>
          </a:prstGeom>
        </p:spPr>
        <p:txBody>
          <a:bodyPr lIns="0" tIns="0" rIns="0" bIns="0" rtlCol="0" anchor="t">
            <a:spAutoFit/>
          </a:bodyPr>
          <a:lstStyle/>
          <a:p>
            <a:pPr algn="l">
              <a:lnSpc>
                <a:spcPts val="2694"/>
              </a:lnSpc>
            </a:pPr>
            <a:r>
              <a:rPr lang="en-US" sz="2590" b="1" spc="-108">
                <a:solidFill>
                  <a:srgbClr val="C1FF72"/>
                </a:solidFill>
                <a:latin typeface="Arial Bold"/>
                <a:ea typeface="Arial Bold"/>
                <a:cs typeface="Arial Bold"/>
                <a:sym typeface="Arial Bold"/>
              </a:rPr>
              <a:t>%3’lük Ar-Ge yatırım zorunluluğunu kapsaması!</a:t>
            </a:r>
          </a:p>
        </p:txBody>
      </p:sp>
      <p:sp>
        <p:nvSpPr>
          <p:cNvPr id="54" name="TextBox 54"/>
          <p:cNvSpPr txBox="1"/>
          <p:nvPr/>
        </p:nvSpPr>
        <p:spPr>
          <a:xfrm>
            <a:off x="6844714" y="5923237"/>
            <a:ext cx="1746836" cy="1729041"/>
          </a:xfrm>
          <a:prstGeom prst="rect">
            <a:avLst/>
          </a:prstGeom>
        </p:spPr>
        <p:txBody>
          <a:bodyPr lIns="0" tIns="0" rIns="0" bIns="0" rtlCol="0" anchor="t">
            <a:spAutoFit/>
          </a:bodyPr>
          <a:lstStyle/>
          <a:p>
            <a:pPr algn="l">
              <a:lnSpc>
                <a:spcPts val="2694"/>
              </a:lnSpc>
            </a:pPr>
            <a:r>
              <a:rPr lang="en-US" sz="2590" b="1" spc="-108">
                <a:solidFill>
                  <a:srgbClr val="FFFFFF"/>
                </a:solidFill>
                <a:latin typeface="Arial Bold"/>
                <a:ea typeface="Arial Bold"/>
                <a:cs typeface="Arial Bold"/>
                <a:sym typeface="Arial Bold"/>
              </a:rPr>
              <a:t>Uzman fon yönetimi ve yeni nesil teknoloji yatırımları.</a:t>
            </a:r>
          </a:p>
        </p:txBody>
      </p:sp>
      <p:sp>
        <p:nvSpPr>
          <p:cNvPr id="55" name="TextBox 55"/>
          <p:cNvSpPr txBox="1"/>
          <p:nvPr/>
        </p:nvSpPr>
        <p:spPr>
          <a:xfrm>
            <a:off x="1129949" y="7094591"/>
            <a:ext cx="1755349" cy="672826"/>
          </a:xfrm>
          <a:prstGeom prst="rect">
            <a:avLst/>
          </a:prstGeom>
        </p:spPr>
        <p:txBody>
          <a:bodyPr lIns="0" tIns="0" rIns="0" bIns="0" rtlCol="0" anchor="t">
            <a:spAutoFit/>
          </a:bodyPr>
          <a:lstStyle/>
          <a:p>
            <a:pPr algn="l">
              <a:lnSpc>
                <a:spcPts val="1765"/>
              </a:lnSpc>
              <a:spcBef>
                <a:spcPct val="0"/>
              </a:spcBef>
            </a:pPr>
            <a:r>
              <a:rPr lang="en-US" sz="1260">
                <a:solidFill>
                  <a:srgbClr val="FFFFFF"/>
                </a:solidFill>
                <a:latin typeface="Arial"/>
                <a:ea typeface="Arial"/>
                <a:cs typeface="Arial"/>
                <a:sym typeface="Arial"/>
              </a:rPr>
              <a:t>(Gerçek kişilerde 2 yıl geçtikten sonra geçerlidir.)</a:t>
            </a:r>
          </a:p>
        </p:txBody>
      </p:sp>
      <p:sp>
        <p:nvSpPr>
          <p:cNvPr id="56" name="TextBox 56"/>
          <p:cNvSpPr txBox="1"/>
          <p:nvPr/>
        </p:nvSpPr>
        <p:spPr>
          <a:xfrm>
            <a:off x="8752274" y="9607039"/>
            <a:ext cx="783451" cy="415276"/>
          </a:xfrm>
          <a:prstGeom prst="rect">
            <a:avLst/>
          </a:prstGeom>
        </p:spPr>
        <p:txBody>
          <a:bodyPr lIns="0" tIns="0" rIns="0" bIns="0" rtlCol="0" anchor="t">
            <a:spAutoFit/>
          </a:bodyPr>
          <a:lstStyle/>
          <a:p>
            <a:pPr algn="ctr">
              <a:lnSpc>
                <a:spcPts val="3122"/>
              </a:lnSpc>
            </a:pPr>
            <a:r>
              <a:rPr lang="en-US" sz="2014">
                <a:solidFill>
                  <a:srgbClr val="FFFFFF"/>
                </a:solidFill>
                <a:latin typeface="Arial"/>
                <a:ea typeface="Arial"/>
                <a:cs typeface="Arial"/>
                <a:sym typeface="Arial"/>
              </a:rPr>
              <a:t>2</a:t>
            </a:r>
          </a:p>
        </p:txBody>
      </p:sp>
      <p:sp>
        <p:nvSpPr>
          <p:cNvPr id="57" name="TextBox 57"/>
          <p:cNvSpPr txBox="1"/>
          <p:nvPr/>
        </p:nvSpPr>
        <p:spPr>
          <a:xfrm>
            <a:off x="15675429" y="9693392"/>
            <a:ext cx="2633656" cy="280670"/>
          </a:xfrm>
          <a:prstGeom prst="rect">
            <a:avLst/>
          </a:prstGeom>
        </p:spPr>
        <p:txBody>
          <a:bodyPr lIns="0" tIns="0" rIns="0" bIns="0" rtlCol="0" anchor="t">
            <a:spAutoFit/>
          </a:bodyPr>
          <a:lstStyle/>
          <a:p>
            <a:pPr algn="ctr">
              <a:lnSpc>
                <a:spcPts val="2170"/>
              </a:lnSpc>
            </a:pPr>
            <a:r>
              <a:rPr lang="en-US" sz="1400">
                <a:solidFill>
                  <a:srgbClr val="FFFFFF"/>
                </a:solidFill>
                <a:latin typeface="Arial"/>
                <a:ea typeface="Arial"/>
                <a:cs typeface="Arial"/>
                <a:sym typeface="Arial"/>
              </a:rPr>
              <a:t>inveoventures.com</a:t>
            </a:r>
          </a:p>
        </p:txBody>
      </p:sp>
      <p:sp>
        <p:nvSpPr>
          <p:cNvPr id="58" name="Freeform 58"/>
          <p:cNvSpPr/>
          <p:nvPr/>
        </p:nvSpPr>
        <p:spPr>
          <a:xfrm>
            <a:off x="3074640" y="5193548"/>
            <a:ext cx="410732" cy="426232"/>
          </a:xfrm>
          <a:custGeom>
            <a:avLst/>
            <a:gdLst/>
            <a:ahLst/>
            <a:cxnLst/>
            <a:rect l="l" t="t" r="r" b="b"/>
            <a:pathLst>
              <a:path w="410732" h="426232">
                <a:moveTo>
                  <a:pt x="0" y="0"/>
                </a:moveTo>
                <a:lnTo>
                  <a:pt x="410732" y="0"/>
                </a:lnTo>
                <a:lnTo>
                  <a:pt x="410732" y="426231"/>
                </a:lnTo>
                <a:lnTo>
                  <a:pt x="0" y="4262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tr-TR"/>
          </a:p>
        </p:txBody>
      </p:sp>
      <p:sp>
        <p:nvSpPr>
          <p:cNvPr id="3" name="Freeform 3"/>
          <p:cNvSpPr/>
          <p:nvPr/>
        </p:nvSpPr>
        <p:spPr>
          <a:xfrm rot="-5400000">
            <a:off x="3441943" y="-4715130"/>
            <a:ext cx="11404113" cy="11487660"/>
          </a:xfrm>
          <a:custGeom>
            <a:avLst/>
            <a:gdLst/>
            <a:ahLst/>
            <a:cxnLst/>
            <a:rect l="l" t="t" r="r" b="b"/>
            <a:pathLst>
              <a:path w="11404113" h="11487660">
                <a:moveTo>
                  <a:pt x="0" y="0"/>
                </a:moveTo>
                <a:lnTo>
                  <a:pt x="11404114" y="0"/>
                </a:lnTo>
                <a:lnTo>
                  <a:pt x="11404114" y="11487660"/>
                </a:lnTo>
                <a:lnTo>
                  <a:pt x="0" y="11487660"/>
                </a:lnTo>
                <a:lnTo>
                  <a:pt x="0" y="0"/>
                </a:lnTo>
                <a:close/>
              </a:path>
            </a:pathLst>
          </a:custGeom>
          <a:blipFill>
            <a:blip r:embed="rId3">
              <a:alphaModFix amt="12000"/>
              <a:extLst>
                <a:ext uri="{96DAC541-7B7A-43D3-8B79-37D633B846F1}">
                  <asvg:svgBlip xmlns:asvg="http://schemas.microsoft.com/office/drawing/2016/SVG/main" r:embed="rId4"/>
                </a:ext>
              </a:extLst>
            </a:blip>
            <a:stretch>
              <a:fillRect/>
            </a:stretch>
          </a:blipFill>
        </p:spPr>
        <p:txBody>
          <a:bodyPr/>
          <a:lstStyle/>
          <a:p>
            <a:endParaRPr lang="tr-TR"/>
          </a:p>
        </p:txBody>
      </p:sp>
      <p:grpSp>
        <p:nvGrpSpPr>
          <p:cNvPr id="4" name="Group 4"/>
          <p:cNvGrpSpPr/>
          <p:nvPr/>
        </p:nvGrpSpPr>
        <p:grpSpPr>
          <a:xfrm>
            <a:off x="7837714" y="4389988"/>
            <a:ext cx="2612571" cy="2895553"/>
            <a:chOff x="0" y="0"/>
            <a:chExt cx="688085" cy="762615"/>
          </a:xfrm>
        </p:grpSpPr>
        <p:sp>
          <p:nvSpPr>
            <p:cNvPr id="5" name="Freeform 5"/>
            <p:cNvSpPr/>
            <p:nvPr/>
          </p:nvSpPr>
          <p:spPr>
            <a:xfrm>
              <a:off x="0" y="0"/>
              <a:ext cx="688085" cy="762615"/>
            </a:xfrm>
            <a:custGeom>
              <a:avLst/>
              <a:gdLst/>
              <a:ahLst/>
              <a:cxnLst/>
              <a:rect l="l" t="t" r="r" b="b"/>
              <a:pathLst>
                <a:path w="688085" h="762615">
                  <a:moveTo>
                    <a:pt x="0" y="0"/>
                  </a:moveTo>
                  <a:lnTo>
                    <a:pt x="688085" y="0"/>
                  </a:lnTo>
                  <a:lnTo>
                    <a:pt x="688085" y="762615"/>
                  </a:lnTo>
                  <a:lnTo>
                    <a:pt x="0" y="762615"/>
                  </a:lnTo>
                  <a:close/>
                </a:path>
              </a:pathLst>
            </a:custGeom>
            <a:solidFill>
              <a:srgbClr val="000000"/>
            </a:solidFill>
            <a:ln cap="sq">
              <a:noFill/>
              <a:prstDash val="solid"/>
              <a:miter/>
            </a:ln>
          </p:spPr>
          <p:txBody>
            <a:bodyPr/>
            <a:lstStyle/>
            <a:p>
              <a:endParaRPr lang="tr-TR"/>
            </a:p>
          </p:txBody>
        </p:sp>
        <p:sp>
          <p:nvSpPr>
            <p:cNvPr id="6" name="TextBox 6"/>
            <p:cNvSpPr txBox="1"/>
            <p:nvPr/>
          </p:nvSpPr>
          <p:spPr>
            <a:xfrm>
              <a:off x="0" y="19050"/>
              <a:ext cx="688085" cy="743565"/>
            </a:xfrm>
            <a:prstGeom prst="rect">
              <a:avLst/>
            </a:prstGeom>
          </p:spPr>
          <p:txBody>
            <a:bodyPr lIns="50800" tIns="50800" rIns="50800" bIns="50800" rtlCol="0" anchor="ctr"/>
            <a:lstStyle/>
            <a:p>
              <a:pPr marL="0" lvl="0" indent="0" algn="ctr">
                <a:lnSpc>
                  <a:spcPts val="1387"/>
                </a:lnSpc>
                <a:spcBef>
                  <a:spcPct val="0"/>
                </a:spcBef>
              </a:pPr>
              <a:endParaRPr/>
            </a:p>
          </p:txBody>
        </p:sp>
      </p:grpSp>
      <p:grpSp>
        <p:nvGrpSpPr>
          <p:cNvPr id="7" name="Group 7"/>
          <p:cNvGrpSpPr/>
          <p:nvPr/>
        </p:nvGrpSpPr>
        <p:grpSpPr>
          <a:xfrm>
            <a:off x="5225143" y="4389988"/>
            <a:ext cx="2612571" cy="2895553"/>
            <a:chOff x="0" y="0"/>
            <a:chExt cx="688085" cy="762615"/>
          </a:xfrm>
        </p:grpSpPr>
        <p:sp>
          <p:nvSpPr>
            <p:cNvPr id="8" name="Freeform 8"/>
            <p:cNvSpPr/>
            <p:nvPr/>
          </p:nvSpPr>
          <p:spPr>
            <a:xfrm>
              <a:off x="0" y="0"/>
              <a:ext cx="688085" cy="762615"/>
            </a:xfrm>
            <a:custGeom>
              <a:avLst/>
              <a:gdLst/>
              <a:ahLst/>
              <a:cxnLst/>
              <a:rect l="l" t="t" r="r" b="b"/>
              <a:pathLst>
                <a:path w="688085" h="762615">
                  <a:moveTo>
                    <a:pt x="0" y="0"/>
                  </a:moveTo>
                  <a:lnTo>
                    <a:pt x="688085" y="0"/>
                  </a:lnTo>
                  <a:lnTo>
                    <a:pt x="688085" y="762615"/>
                  </a:lnTo>
                  <a:lnTo>
                    <a:pt x="0" y="762615"/>
                  </a:lnTo>
                  <a:close/>
                </a:path>
              </a:pathLst>
            </a:custGeom>
            <a:solidFill>
              <a:srgbClr val="000000"/>
            </a:solidFill>
            <a:ln cap="sq">
              <a:noFill/>
              <a:prstDash val="solid"/>
              <a:miter/>
            </a:ln>
          </p:spPr>
          <p:txBody>
            <a:bodyPr/>
            <a:lstStyle/>
            <a:p>
              <a:endParaRPr lang="tr-TR"/>
            </a:p>
          </p:txBody>
        </p:sp>
        <p:sp>
          <p:nvSpPr>
            <p:cNvPr id="9" name="TextBox 9"/>
            <p:cNvSpPr txBox="1"/>
            <p:nvPr/>
          </p:nvSpPr>
          <p:spPr>
            <a:xfrm>
              <a:off x="0" y="19050"/>
              <a:ext cx="688085" cy="743565"/>
            </a:xfrm>
            <a:prstGeom prst="rect">
              <a:avLst/>
            </a:prstGeom>
          </p:spPr>
          <p:txBody>
            <a:bodyPr lIns="50800" tIns="50800" rIns="50800" bIns="50800" rtlCol="0" anchor="ctr"/>
            <a:lstStyle/>
            <a:p>
              <a:pPr marL="0" lvl="0" indent="0" algn="ctr">
                <a:lnSpc>
                  <a:spcPts val="1387"/>
                </a:lnSpc>
                <a:spcBef>
                  <a:spcPct val="0"/>
                </a:spcBef>
              </a:pPr>
              <a:endParaRPr/>
            </a:p>
          </p:txBody>
        </p:sp>
      </p:grpSp>
      <p:grpSp>
        <p:nvGrpSpPr>
          <p:cNvPr id="10" name="Group 10"/>
          <p:cNvGrpSpPr/>
          <p:nvPr/>
        </p:nvGrpSpPr>
        <p:grpSpPr>
          <a:xfrm>
            <a:off x="2612571" y="4389988"/>
            <a:ext cx="2612571" cy="2895553"/>
            <a:chOff x="0" y="0"/>
            <a:chExt cx="688085" cy="762615"/>
          </a:xfrm>
        </p:grpSpPr>
        <p:sp>
          <p:nvSpPr>
            <p:cNvPr id="11" name="Freeform 11"/>
            <p:cNvSpPr/>
            <p:nvPr/>
          </p:nvSpPr>
          <p:spPr>
            <a:xfrm>
              <a:off x="0" y="0"/>
              <a:ext cx="688085" cy="762615"/>
            </a:xfrm>
            <a:custGeom>
              <a:avLst/>
              <a:gdLst/>
              <a:ahLst/>
              <a:cxnLst/>
              <a:rect l="l" t="t" r="r" b="b"/>
              <a:pathLst>
                <a:path w="688085" h="762615">
                  <a:moveTo>
                    <a:pt x="0" y="0"/>
                  </a:moveTo>
                  <a:lnTo>
                    <a:pt x="688085" y="0"/>
                  </a:lnTo>
                  <a:lnTo>
                    <a:pt x="688085" y="762615"/>
                  </a:lnTo>
                  <a:lnTo>
                    <a:pt x="0" y="762615"/>
                  </a:lnTo>
                  <a:close/>
                </a:path>
              </a:pathLst>
            </a:custGeom>
            <a:solidFill>
              <a:srgbClr val="000000"/>
            </a:solidFill>
            <a:ln cap="sq">
              <a:noFill/>
              <a:prstDash val="solid"/>
              <a:miter/>
            </a:ln>
          </p:spPr>
          <p:txBody>
            <a:bodyPr/>
            <a:lstStyle/>
            <a:p>
              <a:endParaRPr lang="tr-TR"/>
            </a:p>
          </p:txBody>
        </p:sp>
        <p:sp>
          <p:nvSpPr>
            <p:cNvPr id="12" name="TextBox 12"/>
            <p:cNvSpPr txBox="1"/>
            <p:nvPr/>
          </p:nvSpPr>
          <p:spPr>
            <a:xfrm>
              <a:off x="0" y="19050"/>
              <a:ext cx="688085" cy="743565"/>
            </a:xfrm>
            <a:prstGeom prst="rect">
              <a:avLst/>
            </a:prstGeom>
          </p:spPr>
          <p:txBody>
            <a:bodyPr lIns="50800" tIns="50800" rIns="50800" bIns="50800" rtlCol="0" anchor="ctr"/>
            <a:lstStyle/>
            <a:p>
              <a:pPr marL="0" lvl="0" indent="0" algn="ctr">
                <a:lnSpc>
                  <a:spcPts val="1387"/>
                </a:lnSpc>
                <a:spcBef>
                  <a:spcPct val="0"/>
                </a:spcBef>
              </a:pPr>
              <a:endParaRPr/>
            </a:p>
          </p:txBody>
        </p:sp>
      </p:grpSp>
      <p:grpSp>
        <p:nvGrpSpPr>
          <p:cNvPr id="13" name="Group 13"/>
          <p:cNvGrpSpPr/>
          <p:nvPr/>
        </p:nvGrpSpPr>
        <p:grpSpPr>
          <a:xfrm>
            <a:off x="0" y="4389988"/>
            <a:ext cx="2612571" cy="2895553"/>
            <a:chOff x="0" y="0"/>
            <a:chExt cx="688085" cy="762615"/>
          </a:xfrm>
        </p:grpSpPr>
        <p:sp>
          <p:nvSpPr>
            <p:cNvPr id="14" name="Freeform 14"/>
            <p:cNvSpPr/>
            <p:nvPr/>
          </p:nvSpPr>
          <p:spPr>
            <a:xfrm>
              <a:off x="0" y="0"/>
              <a:ext cx="688085" cy="762615"/>
            </a:xfrm>
            <a:custGeom>
              <a:avLst/>
              <a:gdLst/>
              <a:ahLst/>
              <a:cxnLst/>
              <a:rect l="l" t="t" r="r" b="b"/>
              <a:pathLst>
                <a:path w="688085" h="762615">
                  <a:moveTo>
                    <a:pt x="0" y="0"/>
                  </a:moveTo>
                  <a:lnTo>
                    <a:pt x="688085" y="0"/>
                  </a:lnTo>
                  <a:lnTo>
                    <a:pt x="688085" y="762615"/>
                  </a:lnTo>
                  <a:lnTo>
                    <a:pt x="0" y="762615"/>
                  </a:lnTo>
                  <a:close/>
                </a:path>
              </a:pathLst>
            </a:custGeom>
            <a:solidFill>
              <a:srgbClr val="000000"/>
            </a:solidFill>
            <a:ln cap="sq">
              <a:noFill/>
              <a:prstDash val="solid"/>
              <a:miter/>
            </a:ln>
          </p:spPr>
          <p:txBody>
            <a:bodyPr/>
            <a:lstStyle/>
            <a:p>
              <a:endParaRPr lang="tr-TR"/>
            </a:p>
          </p:txBody>
        </p:sp>
        <p:sp>
          <p:nvSpPr>
            <p:cNvPr id="15" name="TextBox 15"/>
            <p:cNvSpPr txBox="1"/>
            <p:nvPr/>
          </p:nvSpPr>
          <p:spPr>
            <a:xfrm>
              <a:off x="0" y="19050"/>
              <a:ext cx="688085" cy="743565"/>
            </a:xfrm>
            <a:prstGeom prst="rect">
              <a:avLst/>
            </a:prstGeom>
          </p:spPr>
          <p:txBody>
            <a:bodyPr lIns="50800" tIns="50800" rIns="50800" bIns="50800" rtlCol="0" anchor="ctr"/>
            <a:lstStyle/>
            <a:p>
              <a:pPr marL="0" lvl="0" indent="0" algn="ctr">
                <a:lnSpc>
                  <a:spcPts val="1387"/>
                </a:lnSpc>
                <a:spcBef>
                  <a:spcPct val="0"/>
                </a:spcBef>
              </a:pPr>
              <a:endParaRPr/>
            </a:p>
          </p:txBody>
        </p:sp>
      </p:grpSp>
      <p:grpSp>
        <p:nvGrpSpPr>
          <p:cNvPr id="16" name="Group 16"/>
          <p:cNvGrpSpPr/>
          <p:nvPr/>
        </p:nvGrpSpPr>
        <p:grpSpPr>
          <a:xfrm>
            <a:off x="0" y="7276016"/>
            <a:ext cx="2612571" cy="3429590"/>
            <a:chOff x="0" y="0"/>
            <a:chExt cx="8567784" cy="11247151"/>
          </a:xfrm>
        </p:grpSpPr>
        <p:sp>
          <p:nvSpPr>
            <p:cNvPr id="17" name="Freeform 17"/>
            <p:cNvSpPr/>
            <p:nvPr/>
          </p:nvSpPr>
          <p:spPr>
            <a:xfrm>
              <a:off x="0" y="0"/>
              <a:ext cx="8567784" cy="11247151"/>
            </a:xfrm>
            <a:custGeom>
              <a:avLst/>
              <a:gdLst/>
              <a:ahLst/>
              <a:cxnLst/>
              <a:rect l="l" t="t" r="r" b="b"/>
              <a:pathLst>
                <a:path w="8567784" h="11247151">
                  <a:moveTo>
                    <a:pt x="0" y="0"/>
                  </a:moveTo>
                  <a:lnTo>
                    <a:pt x="8567784" y="0"/>
                  </a:lnTo>
                  <a:lnTo>
                    <a:pt x="8567784" y="11247151"/>
                  </a:lnTo>
                  <a:lnTo>
                    <a:pt x="0" y="11247151"/>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tr-TR"/>
            </a:p>
          </p:txBody>
        </p:sp>
      </p:grpSp>
      <p:grpSp>
        <p:nvGrpSpPr>
          <p:cNvPr id="18" name="Group 18"/>
          <p:cNvGrpSpPr/>
          <p:nvPr/>
        </p:nvGrpSpPr>
        <p:grpSpPr>
          <a:xfrm>
            <a:off x="2612571" y="7276016"/>
            <a:ext cx="2612571" cy="3429590"/>
            <a:chOff x="0" y="0"/>
            <a:chExt cx="8567784" cy="11247151"/>
          </a:xfrm>
        </p:grpSpPr>
        <p:sp>
          <p:nvSpPr>
            <p:cNvPr id="19" name="Freeform 19"/>
            <p:cNvSpPr/>
            <p:nvPr/>
          </p:nvSpPr>
          <p:spPr>
            <a:xfrm>
              <a:off x="0" y="0"/>
              <a:ext cx="8567784" cy="11247151"/>
            </a:xfrm>
            <a:custGeom>
              <a:avLst/>
              <a:gdLst/>
              <a:ahLst/>
              <a:cxnLst/>
              <a:rect l="l" t="t" r="r" b="b"/>
              <a:pathLst>
                <a:path w="8567784" h="11247151">
                  <a:moveTo>
                    <a:pt x="0" y="0"/>
                  </a:moveTo>
                  <a:lnTo>
                    <a:pt x="8567784" y="0"/>
                  </a:lnTo>
                  <a:lnTo>
                    <a:pt x="8567784" y="11247151"/>
                  </a:lnTo>
                  <a:lnTo>
                    <a:pt x="0" y="11247151"/>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tr-TR"/>
            </a:p>
          </p:txBody>
        </p:sp>
      </p:grpSp>
      <p:grpSp>
        <p:nvGrpSpPr>
          <p:cNvPr id="20" name="Group 20"/>
          <p:cNvGrpSpPr/>
          <p:nvPr/>
        </p:nvGrpSpPr>
        <p:grpSpPr>
          <a:xfrm>
            <a:off x="5225143" y="7276016"/>
            <a:ext cx="2612571" cy="3429590"/>
            <a:chOff x="0" y="0"/>
            <a:chExt cx="8567784" cy="11247151"/>
          </a:xfrm>
        </p:grpSpPr>
        <p:sp>
          <p:nvSpPr>
            <p:cNvPr id="21" name="Freeform 21"/>
            <p:cNvSpPr/>
            <p:nvPr/>
          </p:nvSpPr>
          <p:spPr>
            <a:xfrm>
              <a:off x="0" y="0"/>
              <a:ext cx="8567784" cy="11247151"/>
            </a:xfrm>
            <a:custGeom>
              <a:avLst/>
              <a:gdLst/>
              <a:ahLst/>
              <a:cxnLst/>
              <a:rect l="l" t="t" r="r" b="b"/>
              <a:pathLst>
                <a:path w="8567784" h="11247151">
                  <a:moveTo>
                    <a:pt x="0" y="0"/>
                  </a:moveTo>
                  <a:lnTo>
                    <a:pt x="8567784" y="0"/>
                  </a:lnTo>
                  <a:lnTo>
                    <a:pt x="8567784" y="11247151"/>
                  </a:lnTo>
                  <a:lnTo>
                    <a:pt x="0" y="11247151"/>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tr-TR"/>
            </a:p>
          </p:txBody>
        </p:sp>
      </p:grpSp>
      <p:grpSp>
        <p:nvGrpSpPr>
          <p:cNvPr id="22" name="Group 22"/>
          <p:cNvGrpSpPr/>
          <p:nvPr/>
        </p:nvGrpSpPr>
        <p:grpSpPr>
          <a:xfrm>
            <a:off x="7837714" y="7276016"/>
            <a:ext cx="2612571" cy="3429590"/>
            <a:chOff x="0" y="0"/>
            <a:chExt cx="8567784" cy="11247151"/>
          </a:xfrm>
        </p:grpSpPr>
        <p:sp>
          <p:nvSpPr>
            <p:cNvPr id="23" name="Freeform 23"/>
            <p:cNvSpPr/>
            <p:nvPr/>
          </p:nvSpPr>
          <p:spPr>
            <a:xfrm>
              <a:off x="0" y="0"/>
              <a:ext cx="8567784" cy="11247151"/>
            </a:xfrm>
            <a:custGeom>
              <a:avLst/>
              <a:gdLst/>
              <a:ahLst/>
              <a:cxnLst/>
              <a:rect l="l" t="t" r="r" b="b"/>
              <a:pathLst>
                <a:path w="8567784" h="11247151">
                  <a:moveTo>
                    <a:pt x="0" y="0"/>
                  </a:moveTo>
                  <a:lnTo>
                    <a:pt x="8567784" y="0"/>
                  </a:lnTo>
                  <a:lnTo>
                    <a:pt x="8567784" y="11247151"/>
                  </a:lnTo>
                  <a:lnTo>
                    <a:pt x="0" y="11247151"/>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tr-TR"/>
            </a:p>
          </p:txBody>
        </p:sp>
      </p:grpSp>
      <p:grpSp>
        <p:nvGrpSpPr>
          <p:cNvPr id="24" name="Group 24"/>
          <p:cNvGrpSpPr/>
          <p:nvPr/>
        </p:nvGrpSpPr>
        <p:grpSpPr>
          <a:xfrm>
            <a:off x="15675429" y="4389988"/>
            <a:ext cx="2612571" cy="2895553"/>
            <a:chOff x="0" y="0"/>
            <a:chExt cx="688085" cy="762615"/>
          </a:xfrm>
        </p:grpSpPr>
        <p:sp>
          <p:nvSpPr>
            <p:cNvPr id="25" name="Freeform 25"/>
            <p:cNvSpPr/>
            <p:nvPr/>
          </p:nvSpPr>
          <p:spPr>
            <a:xfrm>
              <a:off x="0" y="0"/>
              <a:ext cx="688085" cy="762615"/>
            </a:xfrm>
            <a:custGeom>
              <a:avLst/>
              <a:gdLst/>
              <a:ahLst/>
              <a:cxnLst/>
              <a:rect l="l" t="t" r="r" b="b"/>
              <a:pathLst>
                <a:path w="688085" h="762615">
                  <a:moveTo>
                    <a:pt x="0" y="0"/>
                  </a:moveTo>
                  <a:lnTo>
                    <a:pt x="688085" y="0"/>
                  </a:lnTo>
                  <a:lnTo>
                    <a:pt x="688085" y="762615"/>
                  </a:lnTo>
                  <a:lnTo>
                    <a:pt x="0" y="762615"/>
                  </a:lnTo>
                  <a:close/>
                </a:path>
              </a:pathLst>
            </a:custGeom>
            <a:solidFill>
              <a:srgbClr val="000000"/>
            </a:solidFill>
            <a:ln cap="sq">
              <a:noFill/>
              <a:prstDash val="solid"/>
              <a:miter/>
            </a:ln>
          </p:spPr>
          <p:txBody>
            <a:bodyPr/>
            <a:lstStyle/>
            <a:p>
              <a:endParaRPr lang="tr-TR"/>
            </a:p>
          </p:txBody>
        </p:sp>
        <p:sp>
          <p:nvSpPr>
            <p:cNvPr id="26" name="TextBox 26"/>
            <p:cNvSpPr txBox="1"/>
            <p:nvPr/>
          </p:nvSpPr>
          <p:spPr>
            <a:xfrm>
              <a:off x="0" y="19050"/>
              <a:ext cx="688085" cy="743565"/>
            </a:xfrm>
            <a:prstGeom prst="rect">
              <a:avLst/>
            </a:prstGeom>
          </p:spPr>
          <p:txBody>
            <a:bodyPr lIns="50800" tIns="50800" rIns="50800" bIns="50800" rtlCol="0" anchor="ctr"/>
            <a:lstStyle/>
            <a:p>
              <a:pPr marL="0" lvl="0" indent="0" algn="ctr">
                <a:lnSpc>
                  <a:spcPts val="1387"/>
                </a:lnSpc>
                <a:spcBef>
                  <a:spcPct val="0"/>
                </a:spcBef>
              </a:pPr>
              <a:endParaRPr/>
            </a:p>
          </p:txBody>
        </p:sp>
      </p:grpSp>
      <p:grpSp>
        <p:nvGrpSpPr>
          <p:cNvPr id="27" name="Group 27"/>
          <p:cNvGrpSpPr/>
          <p:nvPr/>
        </p:nvGrpSpPr>
        <p:grpSpPr>
          <a:xfrm>
            <a:off x="13062857" y="4389988"/>
            <a:ext cx="2612571" cy="2895553"/>
            <a:chOff x="0" y="0"/>
            <a:chExt cx="688085" cy="762615"/>
          </a:xfrm>
        </p:grpSpPr>
        <p:sp>
          <p:nvSpPr>
            <p:cNvPr id="28" name="Freeform 28"/>
            <p:cNvSpPr/>
            <p:nvPr/>
          </p:nvSpPr>
          <p:spPr>
            <a:xfrm>
              <a:off x="0" y="0"/>
              <a:ext cx="688085" cy="762615"/>
            </a:xfrm>
            <a:custGeom>
              <a:avLst/>
              <a:gdLst/>
              <a:ahLst/>
              <a:cxnLst/>
              <a:rect l="l" t="t" r="r" b="b"/>
              <a:pathLst>
                <a:path w="688085" h="762615">
                  <a:moveTo>
                    <a:pt x="0" y="0"/>
                  </a:moveTo>
                  <a:lnTo>
                    <a:pt x="688085" y="0"/>
                  </a:lnTo>
                  <a:lnTo>
                    <a:pt x="688085" y="762615"/>
                  </a:lnTo>
                  <a:lnTo>
                    <a:pt x="0" y="762615"/>
                  </a:lnTo>
                  <a:close/>
                </a:path>
              </a:pathLst>
            </a:custGeom>
            <a:solidFill>
              <a:srgbClr val="000000"/>
            </a:solidFill>
            <a:ln cap="sq">
              <a:noFill/>
              <a:prstDash val="solid"/>
              <a:miter/>
            </a:ln>
          </p:spPr>
          <p:txBody>
            <a:bodyPr/>
            <a:lstStyle/>
            <a:p>
              <a:endParaRPr lang="tr-TR"/>
            </a:p>
          </p:txBody>
        </p:sp>
        <p:sp>
          <p:nvSpPr>
            <p:cNvPr id="29" name="TextBox 29"/>
            <p:cNvSpPr txBox="1"/>
            <p:nvPr/>
          </p:nvSpPr>
          <p:spPr>
            <a:xfrm>
              <a:off x="0" y="19050"/>
              <a:ext cx="688085" cy="743565"/>
            </a:xfrm>
            <a:prstGeom prst="rect">
              <a:avLst/>
            </a:prstGeom>
          </p:spPr>
          <p:txBody>
            <a:bodyPr lIns="50800" tIns="50800" rIns="50800" bIns="50800" rtlCol="0" anchor="ctr"/>
            <a:lstStyle/>
            <a:p>
              <a:pPr marL="0" lvl="0" indent="0" algn="ctr">
                <a:lnSpc>
                  <a:spcPts val="1387"/>
                </a:lnSpc>
                <a:spcBef>
                  <a:spcPct val="0"/>
                </a:spcBef>
              </a:pPr>
              <a:endParaRPr/>
            </a:p>
          </p:txBody>
        </p:sp>
      </p:grpSp>
      <p:grpSp>
        <p:nvGrpSpPr>
          <p:cNvPr id="30" name="Group 30"/>
          <p:cNvGrpSpPr/>
          <p:nvPr/>
        </p:nvGrpSpPr>
        <p:grpSpPr>
          <a:xfrm>
            <a:off x="10450286" y="4389988"/>
            <a:ext cx="2612571" cy="2895553"/>
            <a:chOff x="0" y="0"/>
            <a:chExt cx="688085" cy="762615"/>
          </a:xfrm>
        </p:grpSpPr>
        <p:sp>
          <p:nvSpPr>
            <p:cNvPr id="31" name="Freeform 31"/>
            <p:cNvSpPr/>
            <p:nvPr/>
          </p:nvSpPr>
          <p:spPr>
            <a:xfrm>
              <a:off x="0" y="0"/>
              <a:ext cx="688085" cy="762615"/>
            </a:xfrm>
            <a:custGeom>
              <a:avLst/>
              <a:gdLst/>
              <a:ahLst/>
              <a:cxnLst/>
              <a:rect l="l" t="t" r="r" b="b"/>
              <a:pathLst>
                <a:path w="688085" h="762615">
                  <a:moveTo>
                    <a:pt x="0" y="0"/>
                  </a:moveTo>
                  <a:lnTo>
                    <a:pt x="688085" y="0"/>
                  </a:lnTo>
                  <a:lnTo>
                    <a:pt x="688085" y="762615"/>
                  </a:lnTo>
                  <a:lnTo>
                    <a:pt x="0" y="762615"/>
                  </a:lnTo>
                  <a:close/>
                </a:path>
              </a:pathLst>
            </a:custGeom>
            <a:solidFill>
              <a:srgbClr val="000000"/>
            </a:solidFill>
            <a:ln cap="sq">
              <a:noFill/>
              <a:prstDash val="solid"/>
              <a:miter/>
            </a:ln>
          </p:spPr>
          <p:txBody>
            <a:bodyPr/>
            <a:lstStyle/>
            <a:p>
              <a:endParaRPr lang="tr-TR"/>
            </a:p>
          </p:txBody>
        </p:sp>
        <p:sp>
          <p:nvSpPr>
            <p:cNvPr id="32" name="TextBox 32"/>
            <p:cNvSpPr txBox="1"/>
            <p:nvPr/>
          </p:nvSpPr>
          <p:spPr>
            <a:xfrm>
              <a:off x="0" y="19050"/>
              <a:ext cx="688085" cy="743565"/>
            </a:xfrm>
            <a:prstGeom prst="rect">
              <a:avLst/>
            </a:prstGeom>
          </p:spPr>
          <p:txBody>
            <a:bodyPr lIns="50800" tIns="50800" rIns="50800" bIns="50800" rtlCol="0" anchor="ctr"/>
            <a:lstStyle/>
            <a:p>
              <a:pPr marL="0" lvl="0" indent="0" algn="ctr">
                <a:lnSpc>
                  <a:spcPts val="1387"/>
                </a:lnSpc>
                <a:spcBef>
                  <a:spcPct val="0"/>
                </a:spcBef>
              </a:pPr>
              <a:endParaRPr/>
            </a:p>
          </p:txBody>
        </p:sp>
      </p:grpSp>
      <p:grpSp>
        <p:nvGrpSpPr>
          <p:cNvPr id="33" name="Group 33"/>
          <p:cNvGrpSpPr/>
          <p:nvPr/>
        </p:nvGrpSpPr>
        <p:grpSpPr>
          <a:xfrm>
            <a:off x="10450286" y="7276016"/>
            <a:ext cx="2612571" cy="3429590"/>
            <a:chOff x="0" y="0"/>
            <a:chExt cx="8567784" cy="11247151"/>
          </a:xfrm>
        </p:grpSpPr>
        <p:sp>
          <p:nvSpPr>
            <p:cNvPr id="34" name="Freeform 34"/>
            <p:cNvSpPr/>
            <p:nvPr/>
          </p:nvSpPr>
          <p:spPr>
            <a:xfrm>
              <a:off x="0" y="0"/>
              <a:ext cx="8567784" cy="11247151"/>
            </a:xfrm>
            <a:custGeom>
              <a:avLst/>
              <a:gdLst/>
              <a:ahLst/>
              <a:cxnLst/>
              <a:rect l="l" t="t" r="r" b="b"/>
              <a:pathLst>
                <a:path w="8567784" h="11247151">
                  <a:moveTo>
                    <a:pt x="0" y="0"/>
                  </a:moveTo>
                  <a:lnTo>
                    <a:pt x="8567784" y="0"/>
                  </a:lnTo>
                  <a:lnTo>
                    <a:pt x="8567784" y="11247151"/>
                  </a:lnTo>
                  <a:lnTo>
                    <a:pt x="0" y="11247151"/>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tr-TR"/>
            </a:p>
          </p:txBody>
        </p:sp>
      </p:grpSp>
      <p:grpSp>
        <p:nvGrpSpPr>
          <p:cNvPr id="35" name="Group 35"/>
          <p:cNvGrpSpPr/>
          <p:nvPr/>
        </p:nvGrpSpPr>
        <p:grpSpPr>
          <a:xfrm>
            <a:off x="13062857" y="7276016"/>
            <a:ext cx="2612571" cy="3429590"/>
            <a:chOff x="0" y="0"/>
            <a:chExt cx="8567784" cy="11247151"/>
          </a:xfrm>
        </p:grpSpPr>
        <p:sp>
          <p:nvSpPr>
            <p:cNvPr id="36" name="Freeform 36"/>
            <p:cNvSpPr/>
            <p:nvPr/>
          </p:nvSpPr>
          <p:spPr>
            <a:xfrm>
              <a:off x="0" y="0"/>
              <a:ext cx="8567784" cy="11247151"/>
            </a:xfrm>
            <a:custGeom>
              <a:avLst/>
              <a:gdLst/>
              <a:ahLst/>
              <a:cxnLst/>
              <a:rect l="l" t="t" r="r" b="b"/>
              <a:pathLst>
                <a:path w="8567784" h="11247151">
                  <a:moveTo>
                    <a:pt x="0" y="0"/>
                  </a:moveTo>
                  <a:lnTo>
                    <a:pt x="8567784" y="0"/>
                  </a:lnTo>
                  <a:lnTo>
                    <a:pt x="8567784" y="11247151"/>
                  </a:lnTo>
                  <a:lnTo>
                    <a:pt x="0" y="11247151"/>
                  </a:lnTo>
                  <a:close/>
                </a:path>
              </a:pathLst>
            </a:custGeom>
            <a:blipFill>
              <a:blip r:embed="rId10" cstate="email">
                <a:extLst>
                  <a:ext uri="{28A0092B-C50C-407E-A947-70E740481C1C}">
                    <a14:useLocalDpi xmlns:a14="http://schemas.microsoft.com/office/drawing/2010/main"/>
                  </a:ext>
                </a:extLst>
              </a:blip>
              <a:stretch>
                <a:fillRect/>
              </a:stretch>
            </a:blipFill>
          </p:spPr>
          <p:txBody>
            <a:bodyPr/>
            <a:lstStyle/>
            <a:p>
              <a:endParaRPr lang="tr-TR"/>
            </a:p>
          </p:txBody>
        </p:sp>
      </p:grpSp>
      <p:grpSp>
        <p:nvGrpSpPr>
          <p:cNvPr id="37" name="Group 37"/>
          <p:cNvGrpSpPr/>
          <p:nvPr/>
        </p:nvGrpSpPr>
        <p:grpSpPr>
          <a:xfrm>
            <a:off x="15675429" y="7276016"/>
            <a:ext cx="2612571" cy="3429590"/>
            <a:chOff x="0" y="0"/>
            <a:chExt cx="8567784" cy="11247151"/>
          </a:xfrm>
        </p:grpSpPr>
        <p:sp>
          <p:nvSpPr>
            <p:cNvPr id="38" name="Freeform 38"/>
            <p:cNvSpPr/>
            <p:nvPr/>
          </p:nvSpPr>
          <p:spPr>
            <a:xfrm>
              <a:off x="0" y="0"/>
              <a:ext cx="8567784" cy="11247151"/>
            </a:xfrm>
            <a:custGeom>
              <a:avLst/>
              <a:gdLst/>
              <a:ahLst/>
              <a:cxnLst/>
              <a:rect l="l" t="t" r="r" b="b"/>
              <a:pathLst>
                <a:path w="8567784" h="11247151">
                  <a:moveTo>
                    <a:pt x="0" y="0"/>
                  </a:moveTo>
                  <a:lnTo>
                    <a:pt x="8567784" y="0"/>
                  </a:lnTo>
                  <a:lnTo>
                    <a:pt x="8567784" y="11247151"/>
                  </a:lnTo>
                  <a:lnTo>
                    <a:pt x="0" y="11247151"/>
                  </a:lnTo>
                  <a:close/>
                </a:path>
              </a:pathLst>
            </a:custGeom>
            <a:blipFill>
              <a:blip r:embed="rId11" cstate="email">
                <a:extLst>
                  <a:ext uri="{28A0092B-C50C-407E-A947-70E740481C1C}">
                    <a14:useLocalDpi xmlns:a14="http://schemas.microsoft.com/office/drawing/2010/main"/>
                  </a:ext>
                </a:extLst>
              </a:blip>
              <a:stretch>
                <a:fillRect/>
              </a:stretch>
            </a:blipFill>
          </p:spPr>
          <p:txBody>
            <a:bodyPr/>
            <a:lstStyle/>
            <a:p>
              <a:endParaRPr lang="tr-TR"/>
            </a:p>
          </p:txBody>
        </p:sp>
      </p:grpSp>
      <p:sp>
        <p:nvSpPr>
          <p:cNvPr id="39" name="TextBox 39"/>
          <p:cNvSpPr txBox="1"/>
          <p:nvPr/>
        </p:nvSpPr>
        <p:spPr>
          <a:xfrm>
            <a:off x="339630" y="4989823"/>
            <a:ext cx="1933311" cy="728916"/>
          </a:xfrm>
          <a:prstGeom prst="rect">
            <a:avLst/>
          </a:prstGeom>
        </p:spPr>
        <p:txBody>
          <a:bodyPr lIns="0" tIns="0" rIns="0" bIns="0" rtlCol="0" anchor="t">
            <a:spAutoFit/>
          </a:bodyPr>
          <a:lstStyle/>
          <a:p>
            <a:pPr algn="ctr">
              <a:lnSpc>
                <a:spcPts val="2694"/>
              </a:lnSpc>
            </a:pPr>
            <a:r>
              <a:rPr lang="en-US" sz="2590" b="1" spc="-108">
                <a:solidFill>
                  <a:srgbClr val="C1FF72"/>
                </a:solidFill>
                <a:latin typeface="Arial Bold"/>
                <a:ea typeface="Arial Bold"/>
                <a:cs typeface="Arial Bold"/>
                <a:sym typeface="Arial Bold"/>
              </a:rPr>
              <a:t>Yapay Zeka Teknolojileri</a:t>
            </a:r>
          </a:p>
        </p:txBody>
      </p:sp>
      <p:sp>
        <p:nvSpPr>
          <p:cNvPr id="40" name="TextBox 40"/>
          <p:cNvSpPr txBox="1"/>
          <p:nvPr/>
        </p:nvSpPr>
        <p:spPr>
          <a:xfrm>
            <a:off x="313674" y="6092013"/>
            <a:ext cx="1985224" cy="891901"/>
          </a:xfrm>
          <a:prstGeom prst="rect">
            <a:avLst/>
          </a:prstGeom>
        </p:spPr>
        <p:txBody>
          <a:bodyPr lIns="0" tIns="0" rIns="0" bIns="0" rtlCol="0" anchor="t">
            <a:spAutoFit/>
          </a:bodyPr>
          <a:lstStyle/>
          <a:p>
            <a:pPr algn="ctr">
              <a:lnSpc>
                <a:spcPts val="1765"/>
              </a:lnSpc>
              <a:spcBef>
                <a:spcPct val="0"/>
              </a:spcBef>
            </a:pPr>
            <a:r>
              <a:rPr lang="en-US" sz="1260">
                <a:solidFill>
                  <a:srgbClr val="FFFFFF"/>
                </a:solidFill>
                <a:latin typeface="Arial"/>
                <a:ea typeface="Arial"/>
                <a:cs typeface="Arial"/>
                <a:sym typeface="Arial"/>
              </a:rPr>
              <a:t>Dil - Görüntü - Ses İşleme Teknolojileri, Makine Öğrenimi, Akıllı Robotik Sistemleri</a:t>
            </a:r>
          </a:p>
        </p:txBody>
      </p:sp>
      <p:sp>
        <p:nvSpPr>
          <p:cNvPr id="41" name="TextBox 41"/>
          <p:cNvSpPr txBox="1"/>
          <p:nvPr/>
        </p:nvSpPr>
        <p:spPr>
          <a:xfrm>
            <a:off x="3078425" y="4989823"/>
            <a:ext cx="1680865" cy="728916"/>
          </a:xfrm>
          <a:prstGeom prst="rect">
            <a:avLst/>
          </a:prstGeom>
        </p:spPr>
        <p:txBody>
          <a:bodyPr lIns="0" tIns="0" rIns="0" bIns="0" rtlCol="0" anchor="t">
            <a:spAutoFit/>
          </a:bodyPr>
          <a:lstStyle/>
          <a:p>
            <a:pPr algn="ctr">
              <a:lnSpc>
                <a:spcPts val="2694"/>
              </a:lnSpc>
            </a:pPr>
            <a:r>
              <a:rPr lang="en-US" sz="2590" b="1" spc="-108">
                <a:solidFill>
                  <a:srgbClr val="C1FF72"/>
                </a:solidFill>
                <a:latin typeface="Arial Bold"/>
                <a:ea typeface="Arial Bold"/>
                <a:cs typeface="Arial Bold"/>
                <a:sym typeface="Arial Bold"/>
              </a:rPr>
              <a:t>Finansal </a:t>
            </a:r>
          </a:p>
          <a:p>
            <a:pPr algn="ctr">
              <a:lnSpc>
                <a:spcPts val="2694"/>
              </a:lnSpc>
            </a:pPr>
            <a:r>
              <a:rPr lang="en-US" sz="2590" b="1" spc="-108">
                <a:solidFill>
                  <a:srgbClr val="C1FF72"/>
                </a:solidFill>
                <a:latin typeface="Arial Bold"/>
                <a:ea typeface="Arial Bold"/>
                <a:cs typeface="Arial Bold"/>
                <a:sym typeface="Arial Bold"/>
              </a:rPr>
              <a:t>Teknolojiler</a:t>
            </a:r>
          </a:p>
        </p:txBody>
      </p:sp>
      <p:sp>
        <p:nvSpPr>
          <p:cNvPr id="42" name="TextBox 42"/>
          <p:cNvSpPr txBox="1"/>
          <p:nvPr/>
        </p:nvSpPr>
        <p:spPr>
          <a:xfrm>
            <a:off x="2973447" y="6092013"/>
            <a:ext cx="1922115" cy="453751"/>
          </a:xfrm>
          <a:prstGeom prst="rect">
            <a:avLst/>
          </a:prstGeom>
        </p:spPr>
        <p:txBody>
          <a:bodyPr lIns="0" tIns="0" rIns="0" bIns="0" rtlCol="0" anchor="t">
            <a:spAutoFit/>
          </a:bodyPr>
          <a:lstStyle/>
          <a:p>
            <a:pPr algn="ctr">
              <a:lnSpc>
                <a:spcPts val="1765"/>
              </a:lnSpc>
            </a:pPr>
            <a:r>
              <a:rPr lang="en-US" sz="1260">
                <a:solidFill>
                  <a:srgbClr val="FFFFFF"/>
                </a:solidFill>
                <a:latin typeface="Arial"/>
                <a:ea typeface="Arial"/>
                <a:cs typeface="Arial"/>
                <a:sym typeface="Arial"/>
              </a:rPr>
              <a:t>Dijital Bankacılık &amp; Ödeme </a:t>
            </a:r>
          </a:p>
          <a:p>
            <a:pPr algn="ctr">
              <a:lnSpc>
                <a:spcPts val="1765"/>
              </a:lnSpc>
              <a:spcBef>
                <a:spcPct val="0"/>
              </a:spcBef>
            </a:pPr>
            <a:r>
              <a:rPr lang="en-US" sz="1260">
                <a:solidFill>
                  <a:srgbClr val="FFFFFF"/>
                </a:solidFill>
                <a:latin typeface="Arial"/>
                <a:ea typeface="Arial"/>
                <a:cs typeface="Arial"/>
                <a:sym typeface="Arial"/>
              </a:rPr>
              <a:t>ve Altyapı Çözümleri</a:t>
            </a:r>
          </a:p>
        </p:txBody>
      </p:sp>
      <p:sp>
        <p:nvSpPr>
          <p:cNvPr id="43" name="TextBox 43"/>
          <p:cNvSpPr txBox="1"/>
          <p:nvPr/>
        </p:nvSpPr>
        <p:spPr>
          <a:xfrm>
            <a:off x="5511238" y="4823135"/>
            <a:ext cx="2040382" cy="1062291"/>
          </a:xfrm>
          <a:prstGeom prst="rect">
            <a:avLst/>
          </a:prstGeom>
        </p:spPr>
        <p:txBody>
          <a:bodyPr lIns="0" tIns="0" rIns="0" bIns="0" rtlCol="0" anchor="t">
            <a:spAutoFit/>
          </a:bodyPr>
          <a:lstStyle/>
          <a:p>
            <a:pPr algn="ctr">
              <a:lnSpc>
                <a:spcPts val="2694"/>
              </a:lnSpc>
            </a:pPr>
            <a:r>
              <a:rPr lang="en-US" sz="2590" b="1" spc="-108">
                <a:solidFill>
                  <a:srgbClr val="C1FF72"/>
                </a:solidFill>
                <a:latin typeface="Arial Bold"/>
                <a:ea typeface="Arial Bold"/>
                <a:cs typeface="Arial Bold"/>
                <a:sym typeface="Arial Bold"/>
              </a:rPr>
              <a:t>Kurumsal Teknolojiler (B2B SaaS)</a:t>
            </a:r>
          </a:p>
        </p:txBody>
      </p:sp>
      <p:sp>
        <p:nvSpPr>
          <p:cNvPr id="44" name="TextBox 44"/>
          <p:cNvSpPr txBox="1"/>
          <p:nvPr/>
        </p:nvSpPr>
        <p:spPr>
          <a:xfrm>
            <a:off x="5570111" y="6092013"/>
            <a:ext cx="1935824" cy="891901"/>
          </a:xfrm>
          <a:prstGeom prst="rect">
            <a:avLst/>
          </a:prstGeom>
        </p:spPr>
        <p:txBody>
          <a:bodyPr lIns="0" tIns="0" rIns="0" bIns="0" rtlCol="0" anchor="t">
            <a:spAutoFit/>
          </a:bodyPr>
          <a:lstStyle/>
          <a:p>
            <a:pPr algn="ctr">
              <a:lnSpc>
                <a:spcPts val="1765"/>
              </a:lnSpc>
            </a:pPr>
            <a:r>
              <a:rPr lang="en-US" sz="1260">
                <a:solidFill>
                  <a:srgbClr val="FFFFFF"/>
                </a:solidFill>
                <a:latin typeface="Arial"/>
                <a:ea typeface="Arial"/>
                <a:cs typeface="Arial"/>
                <a:sym typeface="Arial"/>
              </a:rPr>
              <a:t>Kurumsal &amp; KOBİ Pazarlama, Reklam ve </a:t>
            </a:r>
          </a:p>
          <a:p>
            <a:pPr algn="ctr">
              <a:lnSpc>
                <a:spcPts val="1765"/>
              </a:lnSpc>
              <a:spcBef>
                <a:spcPct val="0"/>
              </a:spcBef>
            </a:pPr>
            <a:r>
              <a:rPr lang="en-US" sz="1260">
                <a:solidFill>
                  <a:srgbClr val="FFFFFF"/>
                </a:solidFill>
                <a:latin typeface="Arial"/>
                <a:ea typeface="Arial"/>
                <a:cs typeface="Arial"/>
                <a:sym typeface="Arial"/>
              </a:rPr>
              <a:t>İnsan Kaynakları Teknolojileri</a:t>
            </a:r>
          </a:p>
        </p:txBody>
      </p:sp>
      <p:sp>
        <p:nvSpPr>
          <p:cNvPr id="45" name="TextBox 45"/>
          <p:cNvSpPr txBox="1"/>
          <p:nvPr/>
        </p:nvSpPr>
        <p:spPr>
          <a:xfrm>
            <a:off x="8123809" y="4823135"/>
            <a:ext cx="2040382" cy="1062291"/>
          </a:xfrm>
          <a:prstGeom prst="rect">
            <a:avLst/>
          </a:prstGeom>
        </p:spPr>
        <p:txBody>
          <a:bodyPr lIns="0" tIns="0" rIns="0" bIns="0" rtlCol="0" anchor="t">
            <a:spAutoFit/>
          </a:bodyPr>
          <a:lstStyle/>
          <a:p>
            <a:pPr algn="ctr">
              <a:lnSpc>
                <a:spcPts val="2694"/>
              </a:lnSpc>
            </a:pPr>
            <a:r>
              <a:rPr lang="en-US" sz="2590" b="1" spc="-108">
                <a:solidFill>
                  <a:srgbClr val="C1FF72"/>
                </a:solidFill>
                <a:latin typeface="Arial Bold"/>
                <a:ea typeface="Arial Bold"/>
                <a:cs typeface="Arial Bold"/>
                <a:sym typeface="Arial Bold"/>
              </a:rPr>
              <a:t>Bulut ve Büyük Veri Teknolojileri</a:t>
            </a:r>
          </a:p>
        </p:txBody>
      </p:sp>
      <p:sp>
        <p:nvSpPr>
          <p:cNvPr id="46" name="TextBox 46"/>
          <p:cNvSpPr txBox="1"/>
          <p:nvPr/>
        </p:nvSpPr>
        <p:spPr>
          <a:xfrm>
            <a:off x="8180484" y="6092013"/>
            <a:ext cx="1935824" cy="891901"/>
          </a:xfrm>
          <a:prstGeom prst="rect">
            <a:avLst/>
          </a:prstGeom>
        </p:spPr>
        <p:txBody>
          <a:bodyPr lIns="0" tIns="0" rIns="0" bIns="0" rtlCol="0" anchor="t">
            <a:spAutoFit/>
          </a:bodyPr>
          <a:lstStyle/>
          <a:p>
            <a:pPr algn="ctr">
              <a:lnSpc>
                <a:spcPts val="1765"/>
              </a:lnSpc>
              <a:spcBef>
                <a:spcPct val="0"/>
              </a:spcBef>
            </a:pPr>
            <a:r>
              <a:rPr lang="en-US" sz="1260">
                <a:solidFill>
                  <a:srgbClr val="FFFFFF"/>
                </a:solidFill>
                <a:latin typeface="Arial"/>
                <a:ea typeface="Arial"/>
                <a:cs typeface="Arial"/>
                <a:sym typeface="Arial"/>
              </a:rPr>
              <a:t>Veri Analitiği, Sürekli Dağıtım (CD), Depolama ve Veri Anlamlandırma Teknolojileri</a:t>
            </a:r>
          </a:p>
        </p:txBody>
      </p:sp>
      <p:sp>
        <p:nvSpPr>
          <p:cNvPr id="47" name="TextBox 47"/>
          <p:cNvSpPr txBox="1"/>
          <p:nvPr/>
        </p:nvSpPr>
        <p:spPr>
          <a:xfrm>
            <a:off x="10593161" y="4823135"/>
            <a:ext cx="2326821" cy="1062291"/>
          </a:xfrm>
          <a:prstGeom prst="rect">
            <a:avLst/>
          </a:prstGeom>
        </p:spPr>
        <p:txBody>
          <a:bodyPr lIns="0" tIns="0" rIns="0" bIns="0" rtlCol="0" anchor="t">
            <a:spAutoFit/>
          </a:bodyPr>
          <a:lstStyle/>
          <a:p>
            <a:pPr algn="ctr">
              <a:lnSpc>
                <a:spcPts val="2694"/>
              </a:lnSpc>
            </a:pPr>
            <a:r>
              <a:rPr lang="en-US" sz="2590" b="1" spc="-108">
                <a:solidFill>
                  <a:srgbClr val="C1FF72"/>
                </a:solidFill>
                <a:latin typeface="Arial Bold"/>
                <a:ea typeface="Arial Bold"/>
                <a:cs typeface="Arial Bold"/>
                <a:sym typeface="Arial Bold"/>
              </a:rPr>
              <a:t>Enerji ve Sürdürülebilirlik Teknolojileri</a:t>
            </a:r>
          </a:p>
        </p:txBody>
      </p:sp>
      <p:sp>
        <p:nvSpPr>
          <p:cNvPr id="48" name="TextBox 48"/>
          <p:cNvSpPr txBox="1"/>
          <p:nvPr/>
        </p:nvSpPr>
        <p:spPr>
          <a:xfrm>
            <a:off x="10790857" y="6092013"/>
            <a:ext cx="1935824" cy="891901"/>
          </a:xfrm>
          <a:prstGeom prst="rect">
            <a:avLst/>
          </a:prstGeom>
        </p:spPr>
        <p:txBody>
          <a:bodyPr lIns="0" tIns="0" rIns="0" bIns="0" rtlCol="0" anchor="t">
            <a:spAutoFit/>
          </a:bodyPr>
          <a:lstStyle/>
          <a:p>
            <a:pPr algn="ctr">
              <a:lnSpc>
                <a:spcPts val="1765"/>
              </a:lnSpc>
              <a:spcBef>
                <a:spcPct val="0"/>
              </a:spcBef>
            </a:pPr>
            <a:r>
              <a:rPr lang="en-US" sz="1260">
                <a:solidFill>
                  <a:srgbClr val="FFFFFF"/>
                </a:solidFill>
                <a:latin typeface="Arial"/>
                <a:ea typeface="Arial"/>
                <a:cs typeface="Arial"/>
                <a:sym typeface="Arial"/>
              </a:rPr>
              <a:t>Batarya &amp; Pil Teknolojileri, Mikrobomilite, Elektrikli Taşıt Sistemleri ve Yeşil Enerji Çözümleri</a:t>
            </a:r>
          </a:p>
        </p:txBody>
      </p:sp>
      <p:sp>
        <p:nvSpPr>
          <p:cNvPr id="49" name="TextBox 49"/>
          <p:cNvSpPr txBox="1"/>
          <p:nvPr/>
        </p:nvSpPr>
        <p:spPr>
          <a:xfrm>
            <a:off x="13348952" y="4823135"/>
            <a:ext cx="2040382" cy="1062291"/>
          </a:xfrm>
          <a:prstGeom prst="rect">
            <a:avLst/>
          </a:prstGeom>
        </p:spPr>
        <p:txBody>
          <a:bodyPr lIns="0" tIns="0" rIns="0" bIns="0" rtlCol="0" anchor="t">
            <a:spAutoFit/>
          </a:bodyPr>
          <a:lstStyle/>
          <a:p>
            <a:pPr algn="ctr">
              <a:lnSpc>
                <a:spcPts val="2694"/>
              </a:lnSpc>
            </a:pPr>
            <a:r>
              <a:rPr lang="en-US" sz="2590" b="1" spc="-108">
                <a:solidFill>
                  <a:srgbClr val="C1FF72"/>
                </a:solidFill>
                <a:latin typeface="Arial Bold"/>
                <a:ea typeface="Arial Bold"/>
                <a:cs typeface="Arial Bold"/>
                <a:sym typeface="Arial Bold"/>
              </a:rPr>
              <a:t>Siber Güvenlik Teknolojileri</a:t>
            </a:r>
          </a:p>
        </p:txBody>
      </p:sp>
      <p:sp>
        <p:nvSpPr>
          <p:cNvPr id="50" name="TextBox 50"/>
          <p:cNvSpPr txBox="1"/>
          <p:nvPr/>
        </p:nvSpPr>
        <p:spPr>
          <a:xfrm>
            <a:off x="13401231" y="6092013"/>
            <a:ext cx="1935824" cy="453751"/>
          </a:xfrm>
          <a:prstGeom prst="rect">
            <a:avLst/>
          </a:prstGeom>
        </p:spPr>
        <p:txBody>
          <a:bodyPr lIns="0" tIns="0" rIns="0" bIns="0" rtlCol="0" anchor="t">
            <a:spAutoFit/>
          </a:bodyPr>
          <a:lstStyle/>
          <a:p>
            <a:pPr algn="ctr">
              <a:lnSpc>
                <a:spcPts val="1765"/>
              </a:lnSpc>
              <a:spcBef>
                <a:spcPct val="0"/>
              </a:spcBef>
            </a:pPr>
            <a:r>
              <a:rPr lang="en-US" sz="1260">
                <a:solidFill>
                  <a:srgbClr val="FFFFFF"/>
                </a:solidFill>
                <a:latin typeface="Arial"/>
                <a:ea typeface="Arial"/>
                <a:cs typeface="Arial"/>
                <a:sym typeface="Arial"/>
              </a:rPr>
              <a:t>Cihaz, Sistem ve Veri Güvenliği Çözümleri</a:t>
            </a:r>
          </a:p>
        </p:txBody>
      </p:sp>
      <p:sp>
        <p:nvSpPr>
          <p:cNvPr id="51" name="TextBox 51"/>
          <p:cNvSpPr txBox="1"/>
          <p:nvPr/>
        </p:nvSpPr>
        <p:spPr>
          <a:xfrm>
            <a:off x="15961523" y="4823135"/>
            <a:ext cx="2040382" cy="728916"/>
          </a:xfrm>
          <a:prstGeom prst="rect">
            <a:avLst/>
          </a:prstGeom>
        </p:spPr>
        <p:txBody>
          <a:bodyPr lIns="0" tIns="0" rIns="0" bIns="0" rtlCol="0" anchor="t">
            <a:spAutoFit/>
          </a:bodyPr>
          <a:lstStyle/>
          <a:p>
            <a:pPr algn="ctr">
              <a:lnSpc>
                <a:spcPts val="2694"/>
              </a:lnSpc>
            </a:pPr>
            <a:r>
              <a:rPr lang="en-US" sz="2590" b="1" spc="-108">
                <a:solidFill>
                  <a:srgbClr val="C1FF72"/>
                </a:solidFill>
                <a:latin typeface="Arial Bold"/>
                <a:ea typeface="Arial Bold"/>
                <a:cs typeface="Arial Bold"/>
                <a:sym typeface="Arial Bold"/>
              </a:rPr>
              <a:t>Oyun Teknolojileri</a:t>
            </a:r>
          </a:p>
        </p:txBody>
      </p:sp>
      <p:sp>
        <p:nvSpPr>
          <p:cNvPr id="52" name="TextBox 52"/>
          <p:cNvSpPr txBox="1"/>
          <p:nvPr/>
        </p:nvSpPr>
        <p:spPr>
          <a:xfrm>
            <a:off x="16013802" y="6092013"/>
            <a:ext cx="1935824" cy="453751"/>
          </a:xfrm>
          <a:prstGeom prst="rect">
            <a:avLst/>
          </a:prstGeom>
        </p:spPr>
        <p:txBody>
          <a:bodyPr lIns="0" tIns="0" rIns="0" bIns="0" rtlCol="0" anchor="t">
            <a:spAutoFit/>
          </a:bodyPr>
          <a:lstStyle/>
          <a:p>
            <a:pPr algn="ctr">
              <a:lnSpc>
                <a:spcPts val="1765"/>
              </a:lnSpc>
              <a:spcBef>
                <a:spcPct val="0"/>
              </a:spcBef>
            </a:pPr>
            <a:r>
              <a:rPr lang="en-US" sz="1260">
                <a:solidFill>
                  <a:srgbClr val="FFFFFF"/>
                </a:solidFill>
                <a:latin typeface="Arial"/>
                <a:ea typeface="Arial"/>
                <a:cs typeface="Arial"/>
                <a:sym typeface="Arial"/>
              </a:rPr>
              <a:t>Mobil, Bilgisayar ve Konsol Oyun Geliştiricileri</a:t>
            </a:r>
          </a:p>
        </p:txBody>
      </p:sp>
      <p:sp>
        <p:nvSpPr>
          <p:cNvPr id="53" name="TextBox 53"/>
          <p:cNvSpPr txBox="1"/>
          <p:nvPr/>
        </p:nvSpPr>
        <p:spPr>
          <a:xfrm>
            <a:off x="5469657" y="1430185"/>
            <a:ext cx="7348686" cy="919562"/>
          </a:xfrm>
          <a:prstGeom prst="rect">
            <a:avLst/>
          </a:prstGeom>
        </p:spPr>
        <p:txBody>
          <a:bodyPr lIns="0" tIns="0" rIns="0" bIns="0" rtlCol="0" anchor="t">
            <a:spAutoFit/>
          </a:bodyPr>
          <a:lstStyle/>
          <a:p>
            <a:pPr algn="ctr">
              <a:lnSpc>
                <a:spcPts val="6114"/>
              </a:lnSpc>
            </a:pPr>
            <a:r>
              <a:rPr lang="en-US" sz="5879" b="1" spc="-246">
                <a:solidFill>
                  <a:srgbClr val="FFFFFF"/>
                </a:solidFill>
                <a:latin typeface="Arial Bold"/>
                <a:ea typeface="Arial Bold"/>
                <a:cs typeface="Arial Bold"/>
                <a:sym typeface="Arial Bold"/>
              </a:rPr>
              <a:t>Fonun </a:t>
            </a:r>
            <a:r>
              <a:rPr lang="en-US" sz="5879" b="1" i="1" spc="-246">
                <a:solidFill>
                  <a:srgbClr val="C1FF72"/>
                </a:solidFill>
                <a:latin typeface="Arial Bold Italics"/>
                <a:ea typeface="Arial Bold Italics"/>
                <a:cs typeface="Arial Bold Italics"/>
                <a:sym typeface="Arial Bold Italics"/>
              </a:rPr>
              <a:t>Odak Sektörleri</a:t>
            </a:r>
          </a:p>
        </p:txBody>
      </p:sp>
      <p:sp>
        <p:nvSpPr>
          <p:cNvPr id="54" name="TextBox 54"/>
          <p:cNvSpPr txBox="1"/>
          <p:nvPr/>
        </p:nvSpPr>
        <p:spPr>
          <a:xfrm>
            <a:off x="2144796" y="2797423"/>
            <a:ext cx="13998408" cy="805801"/>
          </a:xfrm>
          <a:prstGeom prst="rect">
            <a:avLst/>
          </a:prstGeom>
        </p:spPr>
        <p:txBody>
          <a:bodyPr lIns="0" tIns="0" rIns="0" bIns="0" rtlCol="0" anchor="t">
            <a:spAutoFit/>
          </a:bodyPr>
          <a:lstStyle/>
          <a:p>
            <a:pPr algn="ctr">
              <a:lnSpc>
                <a:spcPts val="3122"/>
              </a:lnSpc>
            </a:pPr>
            <a:r>
              <a:rPr lang="en-US" sz="2014">
                <a:solidFill>
                  <a:srgbClr val="FFFFFF"/>
                </a:solidFill>
                <a:latin typeface="Arial"/>
                <a:ea typeface="Arial"/>
                <a:cs typeface="Arial"/>
                <a:sym typeface="Arial"/>
              </a:rPr>
              <a:t>Inveo Ventures GSYF; benzersiz ve yıkıcı etkiye sahip, ölçeklenebilir “birim ekonomisi” olan, önemli ölçüde büyük pazar payına sahip, pazar-ürün ve vizyon uyumunu gerçekleştirmiş teknoloji girişimlerine &amp; şirketlerine yatırım yapmaktadır.</a:t>
            </a:r>
          </a:p>
        </p:txBody>
      </p:sp>
      <p:sp>
        <p:nvSpPr>
          <p:cNvPr id="55" name="TextBox 55"/>
          <p:cNvSpPr txBox="1"/>
          <p:nvPr/>
        </p:nvSpPr>
        <p:spPr>
          <a:xfrm>
            <a:off x="8752274" y="491034"/>
            <a:ext cx="783451" cy="415276"/>
          </a:xfrm>
          <a:prstGeom prst="rect">
            <a:avLst/>
          </a:prstGeom>
        </p:spPr>
        <p:txBody>
          <a:bodyPr lIns="0" tIns="0" rIns="0" bIns="0" rtlCol="0" anchor="t">
            <a:spAutoFit/>
          </a:bodyPr>
          <a:lstStyle/>
          <a:p>
            <a:pPr algn="ctr">
              <a:lnSpc>
                <a:spcPts val="3122"/>
              </a:lnSpc>
            </a:pPr>
            <a:r>
              <a:rPr lang="en-US" sz="2014">
                <a:solidFill>
                  <a:srgbClr val="FFFFFF"/>
                </a:solidFill>
                <a:latin typeface="Arial"/>
                <a:ea typeface="Arial"/>
                <a:cs typeface="Arial"/>
                <a:sym typeface="Arial"/>
              </a:rPr>
              <a:t>3</a:t>
            </a:r>
          </a:p>
        </p:txBody>
      </p:sp>
      <p:sp>
        <p:nvSpPr>
          <p:cNvPr id="56" name="TextBox 56"/>
          <p:cNvSpPr txBox="1"/>
          <p:nvPr/>
        </p:nvSpPr>
        <p:spPr>
          <a:xfrm>
            <a:off x="15675429" y="577387"/>
            <a:ext cx="2633656" cy="280670"/>
          </a:xfrm>
          <a:prstGeom prst="rect">
            <a:avLst/>
          </a:prstGeom>
        </p:spPr>
        <p:txBody>
          <a:bodyPr lIns="0" tIns="0" rIns="0" bIns="0" rtlCol="0" anchor="t">
            <a:spAutoFit/>
          </a:bodyPr>
          <a:lstStyle/>
          <a:p>
            <a:pPr algn="ctr">
              <a:lnSpc>
                <a:spcPts val="2170"/>
              </a:lnSpc>
            </a:pPr>
            <a:r>
              <a:rPr lang="en-US" sz="1400">
                <a:solidFill>
                  <a:srgbClr val="FFFFFF"/>
                </a:solidFill>
                <a:latin typeface="Arial"/>
                <a:ea typeface="Arial"/>
                <a:cs typeface="Arial"/>
                <a:sym typeface="Arial"/>
              </a:rPr>
              <a:t>inveoventures.com</a:t>
            </a:r>
          </a:p>
        </p:txBody>
      </p:sp>
      <p:sp>
        <p:nvSpPr>
          <p:cNvPr id="57" name="AutoShape 57"/>
          <p:cNvSpPr/>
          <p:nvPr/>
        </p:nvSpPr>
        <p:spPr>
          <a:xfrm flipV="1">
            <a:off x="2612571" y="4389988"/>
            <a:ext cx="0" cy="6182762"/>
          </a:xfrm>
          <a:prstGeom prst="line">
            <a:avLst/>
          </a:prstGeom>
          <a:ln w="28575" cap="flat">
            <a:solidFill>
              <a:srgbClr val="FFFFFF"/>
            </a:solidFill>
            <a:prstDash val="solid"/>
            <a:headEnd type="none" w="sm" len="sm"/>
            <a:tailEnd type="none" w="sm" len="sm"/>
          </a:ln>
        </p:spPr>
        <p:txBody>
          <a:bodyPr/>
          <a:lstStyle/>
          <a:p>
            <a:endParaRPr lang="tr-TR"/>
          </a:p>
        </p:txBody>
      </p:sp>
      <p:sp>
        <p:nvSpPr>
          <p:cNvPr id="58" name="AutoShape 58"/>
          <p:cNvSpPr/>
          <p:nvPr/>
        </p:nvSpPr>
        <p:spPr>
          <a:xfrm flipV="1">
            <a:off x="5233700" y="4389988"/>
            <a:ext cx="0" cy="6182762"/>
          </a:xfrm>
          <a:prstGeom prst="line">
            <a:avLst/>
          </a:prstGeom>
          <a:ln w="28575" cap="flat">
            <a:solidFill>
              <a:srgbClr val="FFFFFF"/>
            </a:solidFill>
            <a:prstDash val="solid"/>
            <a:headEnd type="none" w="sm" len="sm"/>
            <a:tailEnd type="none" w="sm" len="sm"/>
          </a:ln>
        </p:spPr>
        <p:txBody>
          <a:bodyPr/>
          <a:lstStyle/>
          <a:p>
            <a:endParaRPr lang="tr-TR"/>
          </a:p>
        </p:txBody>
      </p:sp>
      <p:sp>
        <p:nvSpPr>
          <p:cNvPr id="59" name="AutoShape 59"/>
          <p:cNvSpPr/>
          <p:nvPr/>
        </p:nvSpPr>
        <p:spPr>
          <a:xfrm flipV="1">
            <a:off x="7852002" y="4389988"/>
            <a:ext cx="0" cy="6182762"/>
          </a:xfrm>
          <a:prstGeom prst="line">
            <a:avLst/>
          </a:prstGeom>
          <a:ln w="28575" cap="flat">
            <a:solidFill>
              <a:srgbClr val="FFFFFF"/>
            </a:solidFill>
            <a:prstDash val="solid"/>
            <a:headEnd type="none" w="sm" len="sm"/>
            <a:tailEnd type="none" w="sm" len="sm"/>
          </a:ln>
        </p:spPr>
        <p:txBody>
          <a:bodyPr/>
          <a:lstStyle/>
          <a:p>
            <a:endParaRPr lang="tr-TR"/>
          </a:p>
        </p:txBody>
      </p:sp>
      <p:sp>
        <p:nvSpPr>
          <p:cNvPr id="60" name="AutoShape 60"/>
          <p:cNvSpPr/>
          <p:nvPr/>
        </p:nvSpPr>
        <p:spPr>
          <a:xfrm flipV="1">
            <a:off x="10435653" y="4389988"/>
            <a:ext cx="0" cy="6182762"/>
          </a:xfrm>
          <a:prstGeom prst="line">
            <a:avLst/>
          </a:prstGeom>
          <a:ln w="28575" cap="flat">
            <a:solidFill>
              <a:srgbClr val="FFFFFF"/>
            </a:solidFill>
            <a:prstDash val="solid"/>
            <a:headEnd type="none" w="sm" len="sm"/>
            <a:tailEnd type="none" w="sm" len="sm"/>
          </a:ln>
        </p:spPr>
        <p:txBody>
          <a:bodyPr/>
          <a:lstStyle/>
          <a:p>
            <a:endParaRPr lang="tr-TR"/>
          </a:p>
        </p:txBody>
      </p:sp>
      <p:sp>
        <p:nvSpPr>
          <p:cNvPr id="61" name="AutoShape 61"/>
          <p:cNvSpPr/>
          <p:nvPr/>
        </p:nvSpPr>
        <p:spPr>
          <a:xfrm flipV="1">
            <a:off x="13077145" y="4389988"/>
            <a:ext cx="0" cy="6182762"/>
          </a:xfrm>
          <a:prstGeom prst="line">
            <a:avLst/>
          </a:prstGeom>
          <a:ln w="28575" cap="flat">
            <a:solidFill>
              <a:srgbClr val="FFFFFF"/>
            </a:solidFill>
            <a:prstDash val="solid"/>
            <a:headEnd type="none" w="sm" len="sm"/>
            <a:tailEnd type="none" w="sm" len="sm"/>
          </a:ln>
        </p:spPr>
        <p:txBody>
          <a:bodyPr/>
          <a:lstStyle/>
          <a:p>
            <a:endParaRPr lang="tr-TR"/>
          </a:p>
        </p:txBody>
      </p:sp>
      <p:sp>
        <p:nvSpPr>
          <p:cNvPr id="62" name="AutoShape 62"/>
          <p:cNvSpPr/>
          <p:nvPr/>
        </p:nvSpPr>
        <p:spPr>
          <a:xfrm flipV="1">
            <a:off x="15660796" y="4389988"/>
            <a:ext cx="0" cy="6182762"/>
          </a:xfrm>
          <a:prstGeom prst="line">
            <a:avLst/>
          </a:prstGeom>
          <a:ln w="28575" cap="flat">
            <a:solidFill>
              <a:srgbClr val="FFFFFF"/>
            </a:solidFill>
            <a:prstDash val="solid"/>
            <a:headEnd type="none" w="sm" len="sm"/>
            <a:tailEnd type="none" w="sm" len="sm"/>
          </a:ln>
        </p:spPr>
        <p:txBody>
          <a:bodyPr/>
          <a:lstStyle/>
          <a:p>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0" y="0"/>
            <a:ext cx="18288000" cy="10287000"/>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tr-TR"/>
          </a:p>
        </p:txBody>
      </p:sp>
      <p:grpSp>
        <p:nvGrpSpPr>
          <p:cNvPr id="3" name="Group 3"/>
          <p:cNvGrpSpPr/>
          <p:nvPr/>
        </p:nvGrpSpPr>
        <p:grpSpPr>
          <a:xfrm>
            <a:off x="5913896" y="3848213"/>
            <a:ext cx="2087357" cy="1331631"/>
            <a:chOff x="0" y="0"/>
            <a:chExt cx="687684" cy="438708"/>
          </a:xfrm>
        </p:grpSpPr>
        <p:sp>
          <p:nvSpPr>
            <p:cNvPr id="4" name="Freeform 4"/>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5" name="TextBox 5"/>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grpSp>
        <p:nvGrpSpPr>
          <p:cNvPr id="6" name="Group 6"/>
          <p:cNvGrpSpPr/>
          <p:nvPr/>
        </p:nvGrpSpPr>
        <p:grpSpPr>
          <a:xfrm>
            <a:off x="8100185" y="3848213"/>
            <a:ext cx="2087357" cy="1331631"/>
            <a:chOff x="0" y="0"/>
            <a:chExt cx="687684" cy="438708"/>
          </a:xfrm>
        </p:grpSpPr>
        <p:sp>
          <p:nvSpPr>
            <p:cNvPr id="7" name="Freeform 7"/>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8" name="TextBox 8"/>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grpSp>
        <p:nvGrpSpPr>
          <p:cNvPr id="9" name="Group 9"/>
          <p:cNvGrpSpPr/>
          <p:nvPr/>
        </p:nvGrpSpPr>
        <p:grpSpPr>
          <a:xfrm>
            <a:off x="10286474" y="3848213"/>
            <a:ext cx="2087357" cy="1331631"/>
            <a:chOff x="0" y="0"/>
            <a:chExt cx="687684" cy="438708"/>
          </a:xfrm>
        </p:grpSpPr>
        <p:sp>
          <p:nvSpPr>
            <p:cNvPr id="10" name="Freeform 10"/>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11" name="TextBox 11"/>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grpSp>
        <p:nvGrpSpPr>
          <p:cNvPr id="12" name="Group 12"/>
          <p:cNvGrpSpPr/>
          <p:nvPr/>
        </p:nvGrpSpPr>
        <p:grpSpPr>
          <a:xfrm rot="-10800000">
            <a:off x="12472763" y="3848213"/>
            <a:ext cx="2087357" cy="1331631"/>
            <a:chOff x="0" y="0"/>
            <a:chExt cx="687684" cy="438708"/>
          </a:xfrm>
        </p:grpSpPr>
        <p:sp>
          <p:nvSpPr>
            <p:cNvPr id="13" name="Freeform 13"/>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14" name="TextBox 14"/>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grpSp>
        <p:nvGrpSpPr>
          <p:cNvPr id="15" name="Group 15"/>
          <p:cNvGrpSpPr/>
          <p:nvPr/>
        </p:nvGrpSpPr>
        <p:grpSpPr>
          <a:xfrm rot="-10800000">
            <a:off x="1541865" y="5251436"/>
            <a:ext cx="2087357" cy="1331631"/>
            <a:chOff x="0" y="0"/>
            <a:chExt cx="687684" cy="438708"/>
          </a:xfrm>
        </p:grpSpPr>
        <p:sp>
          <p:nvSpPr>
            <p:cNvPr id="16" name="Freeform 16"/>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17" name="TextBox 17"/>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grpSp>
        <p:nvGrpSpPr>
          <p:cNvPr id="18" name="Group 18"/>
          <p:cNvGrpSpPr/>
          <p:nvPr/>
        </p:nvGrpSpPr>
        <p:grpSpPr>
          <a:xfrm>
            <a:off x="3727606" y="5251436"/>
            <a:ext cx="2087357" cy="1331631"/>
            <a:chOff x="0" y="0"/>
            <a:chExt cx="687684" cy="438708"/>
          </a:xfrm>
        </p:grpSpPr>
        <p:sp>
          <p:nvSpPr>
            <p:cNvPr id="19" name="Freeform 19"/>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20" name="TextBox 20"/>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grpSp>
        <p:nvGrpSpPr>
          <p:cNvPr id="21" name="Group 21"/>
          <p:cNvGrpSpPr/>
          <p:nvPr/>
        </p:nvGrpSpPr>
        <p:grpSpPr>
          <a:xfrm>
            <a:off x="5913896" y="5251436"/>
            <a:ext cx="2087357" cy="1331631"/>
            <a:chOff x="0" y="0"/>
            <a:chExt cx="687684" cy="438708"/>
          </a:xfrm>
        </p:grpSpPr>
        <p:sp>
          <p:nvSpPr>
            <p:cNvPr id="22" name="Freeform 22"/>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23" name="TextBox 23"/>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grpSp>
        <p:nvGrpSpPr>
          <p:cNvPr id="24" name="Group 24"/>
          <p:cNvGrpSpPr/>
          <p:nvPr/>
        </p:nvGrpSpPr>
        <p:grpSpPr>
          <a:xfrm>
            <a:off x="8100185" y="5251436"/>
            <a:ext cx="2087357" cy="1331631"/>
            <a:chOff x="0" y="0"/>
            <a:chExt cx="687684" cy="438708"/>
          </a:xfrm>
        </p:grpSpPr>
        <p:sp>
          <p:nvSpPr>
            <p:cNvPr id="25" name="Freeform 25"/>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26" name="TextBox 26"/>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grpSp>
        <p:nvGrpSpPr>
          <p:cNvPr id="27" name="Group 27"/>
          <p:cNvGrpSpPr/>
          <p:nvPr/>
        </p:nvGrpSpPr>
        <p:grpSpPr>
          <a:xfrm>
            <a:off x="10286474" y="5251436"/>
            <a:ext cx="2087357" cy="1331631"/>
            <a:chOff x="0" y="0"/>
            <a:chExt cx="687684" cy="438708"/>
          </a:xfrm>
        </p:grpSpPr>
        <p:sp>
          <p:nvSpPr>
            <p:cNvPr id="28" name="Freeform 28"/>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29" name="TextBox 29"/>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grpSp>
        <p:nvGrpSpPr>
          <p:cNvPr id="30" name="Group 30"/>
          <p:cNvGrpSpPr/>
          <p:nvPr/>
        </p:nvGrpSpPr>
        <p:grpSpPr>
          <a:xfrm rot="-10800000">
            <a:off x="12472763" y="5251436"/>
            <a:ext cx="2087357" cy="1331631"/>
            <a:chOff x="0" y="0"/>
            <a:chExt cx="687684" cy="438708"/>
          </a:xfrm>
        </p:grpSpPr>
        <p:sp>
          <p:nvSpPr>
            <p:cNvPr id="31" name="Freeform 31"/>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32" name="TextBox 32"/>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grpSp>
        <p:nvGrpSpPr>
          <p:cNvPr id="33" name="Group 33"/>
          <p:cNvGrpSpPr/>
          <p:nvPr/>
        </p:nvGrpSpPr>
        <p:grpSpPr>
          <a:xfrm>
            <a:off x="14659052" y="5251436"/>
            <a:ext cx="2087357" cy="1331631"/>
            <a:chOff x="0" y="0"/>
            <a:chExt cx="687684" cy="438708"/>
          </a:xfrm>
        </p:grpSpPr>
        <p:sp>
          <p:nvSpPr>
            <p:cNvPr id="34" name="Freeform 34"/>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35" name="TextBox 35"/>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grpSp>
        <p:nvGrpSpPr>
          <p:cNvPr id="36" name="Group 36"/>
          <p:cNvGrpSpPr/>
          <p:nvPr/>
        </p:nvGrpSpPr>
        <p:grpSpPr>
          <a:xfrm rot="-10800000">
            <a:off x="1541865" y="6651599"/>
            <a:ext cx="2087357" cy="1331631"/>
            <a:chOff x="0" y="0"/>
            <a:chExt cx="687684" cy="438708"/>
          </a:xfrm>
        </p:grpSpPr>
        <p:sp>
          <p:nvSpPr>
            <p:cNvPr id="37" name="Freeform 37"/>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38" name="TextBox 38"/>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grpSp>
        <p:nvGrpSpPr>
          <p:cNvPr id="39" name="Group 39"/>
          <p:cNvGrpSpPr/>
          <p:nvPr/>
        </p:nvGrpSpPr>
        <p:grpSpPr>
          <a:xfrm>
            <a:off x="3727606" y="6651599"/>
            <a:ext cx="2087357" cy="1331631"/>
            <a:chOff x="0" y="0"/>
            <a:chExt cx="687684" cy="438708"/>
          </a:xfrm>
        </p:grpSpPr>
        <p:sp>
          <p:nvSpPr>
            <p:cNvPr id="40" name="Freeform 40"/>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41" name="TextBox 41"/>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grpSp>
        <p:nvGrpSpPr>
          <p:cNvPr id="42" name="Group 42"/>
          <p:cNvGrpSpPr/>
          <p:nvPr/>
        </p:nvGrpSpPr>
        <p:grpSpPr>
          <a:xfrm>
            <a:off x="5913896" y="6651599"/>
            <a:ext cx="2087357" cy="1331631"/>
            <a:chOff x="0" y="0"/>
            <a:chExt cx="687684" cy="438708"/>
          </a:xfrm>
        </p:grpSpPr>
        <p:sp>
          <p:nvSpPr>
            <p:cNvPr id="43" name="Freeform 43"/>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44" name="TextBox 44"/>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grpSp>
        <p:nvGrpSpPr>
          <p:cNvPr id="45" name="Group 45"/>
          <p:cNvGrpSpPr/>
          <p:nvPr/>
        </p:nvGrpSpPr>
        <p:grpSpPr>
          <a:xfrm>
            <a:off x="8100185" y="6651599"/>
            <a:ext cx="2087357" cy="1331631"/>
            <a:chOff x="0" y="0"/>
            <a:chExt cx="687684" cy="438708"/>
          </a:xfrm>
        </p:grpSpPr>
        <p:sp>
          <p:nvSpPr>
            <p:cNvPr id="46" name="Freeform 46"/>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47" name="TextBox 47"/>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grpSp>
        <p:nvGrpSpPr>
          <p:cNvPr id="48" name="Group 48"/>
          <p:cNvGrpSpPr/>
          <p:nvPr/>
        </p:nvGrpSpPr>
        <p:grpSpPr>
          <a:xfrm>
            <a:off x="10286474" y="6651599"/>
            <a:ext cx="2087357" cy="1331631"/>
            <a:chOff x="0" y="0"/>
            <a:chExt cx="687684" cy="438708"/>
          </a:xfrm>
        </p:grpSpPr>
        <p:sp>
          <p:nvSpPr>
            <p:cNvPr id="49" name="Freeform 49"/>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50" name="TextBox 50"/>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grpSp>
        <p:nvGrpSpPr>
          <p:cNvPr id="51" name="Group 51"/>
          <p:cNvGrpSpPr/>
          <p:nvPr/>
        </p:nvGrpSpPr>
        <p:grpSpPr>
          <a:xfrm rot="-10800000">
            <a:off x="12472763" y="6651599"/>
            <a:ext cx="2087357" cy="1331631"/>
            <a:chOff x="0" y="0"/>
            <a:chExt cx="687684" cy="438708"/>
          </a:xfrm>
        </p:grpSpPr>
        <p:sp>
          <p:nvSpPr>
            <p:cNvPr id="52" name="Freeform 52"/>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53" name="TextBox 53"/>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grpSp>
        <p:nvGrpSpPr>
          <p:cNvPr id="54" name="Group 54"/>
          <p:cNvGrpSpPr/>
          <p:nvPr/>
        </p:nvGrpSpPr>
        <p:grpSpPr>
          <a:xfrm>
            <a:off x="14659052" y="6651599"/>
            <a:ext cx="2087357" cy="1331631"/>
            <a:chOff x="0" y="0"/>
            <a:chExt cx="687684" cy="438708"/>
          </a:xfrm>
        </p:grpSpPr>
        <p:sp>
          <p:nvSpPr>
            <p:cNvPr id="55" name="Freeform 55"/>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56" name="TextBox 56"/>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grpSp>
        <p:nvGrpSpPr>
          <p:cNvPr id="57" name="Group 57"/>
          <p:cNvGrpSpPr/>
          <p:nvPr/>
        </p:nvGrpSpPr>
        <p:grpSpPr>
          <a:xfrm rot="-10800000">
            <a:off x="1541865" y="8054822"/>
            <a:ext cx="2087357" cy="1331631"/>
            <a:chOff x="0" y="0"/>
            <a:chExt cx="687684" cy="438708"/>
          </a:xfrm>
        </p:grpSpPr>
        <p:sp>
          <p:nvSpPr>
            <p:cNvPr id="58" name="Freeform 58"/>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59" name="TextBox 59"/>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grpSp>
        <p:nvGrpSpPr>
          <p:cNvPr id="60" name="Group 60"/>
          <p:cNvGrpSpPr/>
          <p:nvPr/>
        </p:nvGrpSpPr>
        <p:grpSpPr>
          <a:xfrm>
            <a:off x="3727606" y="8054822"/>
            <a:ext cx="2087357" cy="1331631"/>
            <a:chOff x="0" y="0"/>
            <a:chExt cx="687684" cy="438708"/>
          </a:xfrm>
        </p:grpSpPr>
        <p:sp>
          <p:nvSpPr>
            <p:cNvPr id="61" name="Freeform 61"/>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62" name="TextBox 62"/>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grpSp>
        <p:nvGrpSpPr>
          <p:cNvPr id="63" name="Group 63"/>
          <p:cNvGrpSpPr/>
          <p:nvPr/>
        </p:nvGrpSpPr>
        <p:grpSpPr>
          <a:xfrm>
            <a:off x="5913896" y="8054822"/>
            <a:ext cx="2087357" cy="1331631"/>
            <a:chOff x="0" y="0"/>
            <a:chExt cx="687684" cy="438708"/>
          </a:xfrm>
        </p:grpSpPr>
        <p:sp>
          <p:nvSpPr>
            <p:cNvPr id="64" name="Freeform 64"/>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65" name="TextBox 65"/>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grpSp>
        <p:nvGrpSpPr>
          <p:cNvPr id="66" name="Group 66"/>
          <p:cNvGrpSpPr/>
          <p:nvPr/>
        </p:nvGrpSpPr>
        <p:grpSpPr>
          <a:xfrm>
            <a:off x="10286474" y="8054822"/>
            <a:ext cx="2087357" cy="1331631"/>
            <a:chOff x="0" y="0"/>
            <a:chExt cx="687684" cy="438708"/>
          </a:xfrm>
        </p:grpSpPr>
        <p:sp>
          <p:nvSpPr>
            <p:cNvPr id="67" name="Freeform 67"/>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68" name="TextBox 68"/>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grpSp>
        <p:nvGrpSpPr>
          <p:cNvPr id="69" name="Group 69"/>
          <p:cNvGrpSpPr/>
          <p:nvPr/>
        </p:nvGrpSpPr>
        <p:grpSpPr>
          <a:xfrm rot="-10800000">
            <a:off x="12472763" y="8054822"/>
            <a:ext cx="2087357" cy="1331631"/>
            <a:chOff x="0" y="0"/>
            <a:chExt cx="687684" cy="438708"/>
          </a:xfrm>
        </p:grpSpPr>
        <p:sp>
          <p:nvSpPr>
            <p:cNvPr id="70" name="Freeform 70"/>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71" name="TextBox 71"/>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grpSp>
        <p:nvGrpSpPr>
          <p:cNvPr id="72" name="Group 72"/>
          <p:cNvGrpSpPr/>
          <p:nvPr/>
        </p:nvGrpSpPr>
        <p:grpSpPr>
          <a:xfrm>
            <a:off x="14659052" y="8054822"/>
            <a:ext cx="2087357" cy="1331631"/>
            <a:chOff x="0" y="0"/>
            <a:chExt cx="687684" cy="438708"/>
          </a:xfrm>
        </p:grpSpPr>
        <p:sp>
          <p:nvSpPr>
            <p:cNvPr id="73" name="Freeform 73"/>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74" name="TextBox 74"/>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sp>
        <p:nvSpPr>
          <p:cNvPr id="75" name="Freeform 75"/>
          <p:cNvSpPr/>
          <p:nvPr/>
        </p:nvSpPr>
        <p:spPr>
          <a:xfrm>
            <a:off x="2151808" y="5660797"/>
            <a:ext cx="867471" cy="350694"/>
          </a:xfrm>
          <a:custGeom>
            <a:avLst/>
            <a:gdLst/>
            <a:ahLst/>
            <a:cxnLst/>
            <a:rect l="l" t="t" r="r" b="b"/>
            <a:pathLst>
              <a:path w="867471" h="350694">
                <a:moveTo>
                  <a:pt x="0" y="0"/>
                </a:moveTo>
                <a:lnTo>
                  <a:pt x="867470" y="0"/>
                </a:lnTo>
                <a:lnTo>
                  <a:pt x="867470" y="350694"/>
                </a:lnTo>
                <a:lnTo>
                  <a:pt x="0" y="350694"/>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tr-TR"/>
          </a:p>
        </p:txBody>
      </p:sp>
      <p:sp>
        <p:nvSpPr>
          <p:cNvPr id="76" name="Freeform 76"/>
          <p:cNvSpPr/>
          <p:nvPr/>
        </p:nvSpPr>
        <p:spPr>
          <a:xfrm>
            <a:off x="4120011" y="5675821"/>
            <a:ext cx="1302549" cy="320645"/>
          </a:xfrm>
          <a:custGeom>
            <a:avLst/>
            <a:gdLst/>
            <a:ahLst/>
            <a:cxnLst/>
            <a:rect l="l" t="t" r="r" b="b"/>
            <a:pathLst>
              <a:path w="1302549" h="320645">
                <a:moveTo>
                  <a:pt x="0" y="0"/>
                </a:moveTo>
                <a:lnTo>
                  <a:pt x="1302548" y="0"/>
                </a:lnTo>
                <a:lnTo>
                  <a:pt x="1302548" y="320645"/>
                </a:lnTo>
                <a:lnTo>
                  <a:pt x="0" y="320645"/>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tr-TR"/>
          </a:p>
        </p:txBody>
      </p:sp>
      <p:sp>
        <p:nvSpPr>
          <p:cNvPr id="77" name="Freeform 77"/>
          <p:cNvSpPr/>
          <p:nvPr/>
        </p:nvSpPr>
        <p:spPr>
          <a:xfrm>
            <a:off x="6238726" y="5659187"/>
            <a:ext cx="1437697" cy="353914"/>
          </a:xfrm>
          <a:custGeom>
            <a:avLst/>
            <a:gdLst/>
            <a:ahLst/>
            <a:cxnLst/>
            <a:rect l="l" t="t" r="r" b="b"/>
            <a:pathLst>
              <a:path w="1437697" h="353914">
                <a:moveTo>
                  <a:pt x="0" y="0"/>
                </a:moveTo>
                <a:lnTo>
                  <a:pt x="1437696" y="0"/>
                </a:lnTo>
                <a:lnTo>
                  <a:pt x="1437696" y="353914"/>
                </a:lnTo>
                <a:lnTo>
                  <a:pt x="0" y="353914"/>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tr-TR"/>
          </a:p>
        </p:txBody>
      </p:sp>
      <p:sp>
        <p:nvSpPr>
          <p:cNvPr id="78" name="Freeform 78"/>
          <p:cNvSpPr/>
          <p:nvPr/>
        </p:nvSpPr>
        <p:spPr>
          <a:xfrm>
            <a:off x="8466994" y="5662407"/>
            <a:ext cx="1353739" cy="347473"/>
          </a:xfrm>
          <a:custGeom>
            <a:avLst/>
            <a:gdLst/>
            <a:ahLst/>
            <a:cxnLst/>
            <a:rect l="l" t="t" r="r" b="b"/>
            <a:pathLst>
              <a:path w="1353739" h="347473">
                <a:moveTo>
                  <a:pt x="0" y="0"/>
                </a:moveTo>
                <a:lnTo>
                  <a:pt x="1353739" y="0"/>
                </a:lnTo>
                <a:lnTo>
                  <a:pt x="1353739" y="347473"/>
                </a:lnTo>
                <a:lnTo>
                  <a:pt x="0" y="347473"/>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tr-TR"/>
          </a:p>
        </p:txBody>
      </p:sp>
      <p:sp>
        <p:nvSpPr>
          <p:cNvPr id="79" name="Freeform 79"/>
          <p:cNvSpPr/>
          <p:nvPr/>
        </p:nvSpPr>
        <p:spPr>
          <a:xfrm>
            <a:off x="10750091" y="5693352"/>
            <a:ext cx="1160123" cy="285585"/>
          </a:xfrm>
          <a:custGeom>
            <a:avLst/>
            <a:gdLst/>
            <a:ahLst/>
            <a:cxnLst/>
            <a:rect l="l" t="t" r="r" b="b"/>
            <a:pathLst>
              <a:path w="1160123" h="285585">
                <a:moveTo>
                  <a:pt x="0" y="0"/>
                </a:moveTo>
                <a:lnTo>
                  <a:pt x="1160123" y="0"/>
                </a:lnTo>
                <a:lnTo>
                  <a:pt x="1160123" y="285584"/>
                </a:lnTo>
                <a:lnTo>
                  <a:pt x="0" y="285584"/>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tr-TR"/>
          </a:p>
        </p:txBody>
      </p:sp>
      <p:sp>
        <p:nvSpPr>
          <p:cNvPr id="80" name="Freeform 80"/>
          <p:cNvSpPr/>
          <p:nvPr/>
        </p:nvSpPr>
        <p:spPr>
          <a:xfrm>
            <a:off x="12934145" y="5692801"/>
            <a:ext cx="1164593" cy="286685"/>
          </a:xfrm>
          <a:custGeom>
            <a:avLst/>
            <a:gdLst/>
            <a:ahLst/>
            <a:cxnLst/>
            <a:rect l="l" t="t" r="r" b="b"/>
            <a:pathLst>
              <a:path w="1164593" h="286685">
                <a:moveTo>
                  <a:pt x="0" y="0"/>
                </a:moveTo>
                <a:lnTo>
                  <a:pt x="1164593" y="0"/>
                </a:lnTo>
                <a:lnTo>
                  <a:pt x="1164593" y="286685"/>
                </a:lnTo>
                <a:lnTo>
                  <a:pt x="0" y="286685"/>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tr-TR"/>
          </a:p>
        </p:txBody>
      </p:sp>
      <p:sp>
        <p:nvSpPr>
          <p:cNvPr id="81" name="Freeform 81"/>
          <p:cNvSpPr/>
          <p:nvPr/>
        </p:nvSpPr>
        <p:spPr>
          <a:xfrm>
            <a:off x="15237387" y="5673006"/>
            <a:ext cx="930688" cy="326276"/>
          </a:xfrm>
          <a:custGeom>
            <a:avLst/>
            <a:gdLst/>
            <a:ahLst/>
            <a:cxnLst/>
            <a:rect l="l" t="t" r="r" b="b"/>
            <a:pathLst>
              <a:path w="930688" h="326276">
                <a:moveTo>
                  <a:pt x="0" y="0"/>
                </a:moveTo>
                <a:lnTo>
                  <a:pt x="930687" y="0"/>
                </a:lnTo>
                <a:lnTo>
                  <a:pt x="930687" y="326276"/>
                </a:lnTo>
                <a:lnTo>
                  <a:pt x="0" y="326276"/>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tr-TR"/>
          </a:p>
        </p:txBody>
      </p:sp>
      <p:sp>
        <p:nvSpPr>
          <p:cNvPr id="82" name="Freeform 82"/>
          <p:cNvSpPr/>
          <p:nvPr/>
        </p:nvSpPr>
        <p:spPr>
          <a:xfrm>
            <a:off x="2099270" y="7125327"/>
            <a:ext cx="972547" cy="239409"/>
          </a:xfrm>
          <a:custGeom>
            <a:avLst/>
            <a:gdLst/>
            <a:ahLst/>
            <a:cxnLst/>
            <a:rect l="l" t="t" r="r" b="b"/>
            <a:pathLst>
              <a:path w="972547" h="239409">
                <a:moveTo>
                  <a:pt x="0" y="0"/>
                </a:moveTo>
                <a:lnTo>
                  <a:pt x="972547" y="0"/>
                </a:lnTo>
                <a:lnTo>
                  <a:pt x="972547" y="239409"/>
                </a:lnTo>
                <a:lnTo>
                  <a:pt x="0" y="239409"/>
                </a:lnTo>
                <a:lnTo>
                  <a:pt x="0" y="0"/>
                </a:lnTo>
                <a:close/>
              </a:path>
            </a:pathLst>
          </a:custGeom>
          <a:blipFill>
            <a:blip r:embed="rId10" cstate="email">
              <a:extLst>
                <a:ext uri="{28A0092B-C50C-407E-A947-70E740481C1C}">
                  <a14:useLocalDpi xmlns:a14="http://schemas.microsoft.com/office/drawing/2010/main"/>
                </a:ext>
              </a:extLst>
            </a:blip>
            <a:stretch>
              <a:fillRect/>
            </a:stretch>
          </a:blipFill>
        </p:spPr>
        <p:txBody>
          <a:bodyPr/>
          <a:lstStyle/>
          <a:p>
            <a:endParaRPr lang="tr-TR"/>
          </a:p>
        </p:txBody>
      </p:sp>
      <p:sp>
        <p:nvSpPr>
          <p:cNvPr id="83" name="Freeform 83"/>
          <p:cNvSpPr/>
          <p:nvPr/>
        </p:nvSpPr>
        <p:spPr>
          <a:xfrm>
            <a:off x="8635665" y="7119852"/>
            <a:ext cx="1016395" cy="260735"/>
          </a:xfrm>
          <a:custGeom>
            <a:avLst/>
            <a:gdLst/>
            <a:ahLst/>
            <a:cxnLst/>
            <a:rect l="l" t="t" r="r" b="b"/>
            <a:pathLst>
              <a:path w="1016395" h="260735">
                <a:moveTo>
                  <a:pt x="0" y="0"/>
                </a:moveTo>
                <a:lnTo>
                  <a:pt x="1016396" y="0"/>
                </a:lnTo>
                <a:lnTo>
                  <a:pt x="1016396" y="260734"/>
                </a:lnTo>
                <a:lnTo>
                  <a:pt x="0" y="260734"/>
                </a:lnTo>
                <a:lnTo>
                  <a:pt x="0" y="0"/>
                </a:lnTo>
                <a:close/>
              </a:path>
            </a:pathLst>
          </a:custGeom>
          <a:blipFill>
            <a:blip r:embed="rId11" cstate="email">
              <a:extLst>
                <a:ext uri="{28A0092B-C50C-407E-A947-70E740481C1C}">
                  <a14:useLocalDpi xmlns:a14="http://schemas.microsoft.com/office/drawing/2010/main"/>
                </a:ext>
              </a:extLst>
            </a:blip>
            <a:stretch>
              <a:fillRect/>
            </a:stretch>
          </a:blipFill>
        </p:spPr>
        <p:txBody>
          <a:bodyPr/>
          <a:lstStyle/>
          <a:p>
            <a:endParaRPr lang="tr-TR"/>
          </a:p>
        </p:txBody>
      </p:sp>
      <p:sp>
        <p:nvSpPr>
          <p:cNvPr id="84" name="Freeform 84"/>
          <p:cNvSpPr/>
          <p:nvPr/>
        </p:nvSpPr>
        <p:spPr>
          <a:xfrm>
            <a:off x="4141481" y="7091525"/>
            <a:ext cx="1259607" cy="310074"/>
          </a:xfrm>
          <a:custGeom>
            <a:avLst/>
            <a:gdLst/>
            <a:ahLst/>
            <a:cxnLst/>
            <a:rect l="l" t="t" r="r" b="b"/>
            <a:pathLst>
              <a:path w="1259607" h="310074">
                <a:moveTo>
                  <a:pt x="0" y="0"/>
                </a:moveTo>
                <a:lnTo>
                  <a:pt x="1259608" y="0"/>
                </a:lnTo>
                <a:lnTo>
                  <a:pt x="1259608" y="310074"/>
                </a:lnTo>
                <a:lnTo>
                  <a:pt x="0" y="310074"/>
                </a:lnTo>
                <a:lnTo>
                  <a:pt x="0" y="0"/>
                </a:lnTo>
                <a:close/>
              </a:path>
            </a:pathLst>
          </a:custGeom>
          <a:blipFill>
            <a:blip r:embed="rId12" cstate="email">
              <a:extLst>
                <a:ext uri="{28A0092B-C50C-407E-A947-70E740481C1C}">
                  <a14:useLocalDpi xmlns:a14="http://schemas.microsoft.com/office/drawing/2010/main"/>
                </a:ext>
              </a:extLst>
            </a:blip>
            <a:stretch>
              <a:fillRect/>
            </a:stretch>
          </a:blipFill>
        </p:spPr>
        <p:txBody>
          <a:bodyPr/>
          <a:lstStyle/>
          <a:p>
            <a:endParaRPr lang="tr-TR"/>
          </a:p>
        </p:txBody>
      </p:sp>
      <p:sp>
        <p:nvSpPr>
          <p:cNvPr id="85" name="Freeform 85"/>
          <p:cNvSpPr/>
          <p:nvPr/>
        </p:nvSpPr>
        <p:spPr>
          <a:xfrm>
            <a:off x="6461737" y="7119852"/>
            <a:ext cx="991674" cy="244118"/>
          </a:xfrm>
          <a:custGeom>
            <a:avLst/>
            <a:gdLst/>
            <a:ahLst/>
            <a:cxnLst/>
            <a:rect l="l" t="t" r="r" b="b"/>
            <a:pathLst>
              <a:path w="991674" h="244118">
                <a:moveTo>
                  <a:pt x="0" y="0"/>
                </a:moveTo>
                <a:lnTo>
                  <a:pt x="991674" y="0"/>
                </a:lnTo>
                <a:lnTo>
                  <a:pt x="991674" y="244118"/>
                </a:lnTo>
                <a:lnTo>
                  <a:pt x="0" y="244118"/>
                </a:lnTo>
                <a:lnTo>
                  <a:pt x="0" y="0"/>
                </a:lnTo>
                <a:close/>
              </a:path>
            </a:pathLst>
          </a:custGeom>
          <a:blipFill>
            <a:blip r:embed="rId13" cstate="email">
              <a:extLst>
                <a:ext uri="{28A0092B-C50C-407E-A947-70E740481C1C}">
                  <a14:useLocalDpi xmlns:a14="http://schemas.microsoft.com/office/drawing/2010/main"/>
                </a:ext>
              </a:extLst>
            </a:blip>
            <a:stretch>
              <a:fillRect/>
            </a:stretch>
          </a:blipFill>
        </p:spPr>
        <p:txBody>
          <a:bodyPr/>
          <a:lstStyle/>
          <a:p>
            <a:endParaRPr lang="tr-TR"/>
          </a:p>
        </p:txBody>
      </p:sp>
      <p:sp>
        <p:nvSpPr>
          <p:cNvPr id="86" name="Freeform 86"/>
          <p:cNvSpPr/>
          <p:nvPr/>
        </p:nvSpPr>
        <p:spPr>
          <a:xfrm>
            <a:off x="10850989" y="7063936"/>
            <a:ext cx="958326" cy="355949"/>
          </a:xfrm>
          <a:custGeom>
            <a:avLst/>
            <a:gdLst/>
            <a:ahLst/>
            <a:cxnLst/>
            <a:rect l="l" t="t" r="r" b="b"/>
            <a:pathLst>
              <a:path w="958326" h="355949">
                <a:moveTo>
                  <a:pt x="0" y="0"/>
                </a:moveTo>
                <a:lnTo>
                  <a:pt x="958327" y="0"/>
                </a:lnTo>
                <a:lnTo>
                  <a:pt x="958327" y="355949"/>
                </a:lnTo>
                <a:lnTo>
                  <a:pt x="0" y="355949"/>
                </a:lnTo>
                <a:lnTo>
                  <a:pt x="0" y="0"/>
                </a:lnTo>
                <a:close/>
              </a:path>
            </a:pathLst>
          </a:custGeom>
          <a:blipFill>
            <a:blip r:embed="rId14" cstate="email">
              <a:extLst>
                <a:ext uri="{28A0092B-C50C-407E-A947-70E740481C1C}">
                  <a14:useLocalDpi xmlns:a14="http://schemas.microsoft.com/office/drawing/2010/main"/>
                </a:ext>
              </a:extLst>
            </a:blip>
            <a:stretch>
              <a:fillRect/>
            </a:stretch>
          </a:blipFill>
        </p:spPr>
        <p:txBody>
          <a:bodyPr/>
          <a:lstStyle/>
          <a:p>
            <a:endParaRPr lang="tr-TR"/>
          </a:p>
        </p:txBody>
      </p:sp>
      <p:sp>
        <p:nvSpPr>
          <p:cNvPr id="87" name="Freeform 87"/>
          <p:cNvSpPr/>
          <p:nvPr/>
        </p:nvSpPr>
        <p:spPr>
          <a:xfrm>
            <a:off x="13010080" y="7066166"/>
            <a:ext cx="1012723" cy="360791"/>
          </a:xfrm>
          <a:custGeom>
            <a:avLst/>
            <a:gdLst/>
            <a:ahLst/>
            <a:cxnLst/>
            <a:rect l="l" t="t" r="r" b="b"/>
            <a:pathLst>
              <a:path w="1012723" h="360791">
                <a:moveTo>
                  <a:pt x="0" y="0"/>
                </a:moveTo>
                <a:lnTo>
                  <a:pt x="1012723" y="0"/>
                </a:lnTo>
                <a:lnTo>
                  <a:pt x="1012723" y="360792"/>
                </a:lnTo>
                <a:lnTo>
                  <a:pt x="0" y="360792"/>
                </a:lnTo>
                <a:lnTo>
                  <a:pt x="0" y="0"/>
                </a:lnTo>
                <a:close/>
              </a:path>
            </a:pathLst>
          </a:custGeom>
          <a:blipFill>
            <a:blip r:embed="rId15" cstate="email">
              <a:extLst>
                <a:ext uri="{28A0092B-C50C-407E-A947-70E740481C1C}">
                  <a14:useLocalDpi xmlns:a14="http://schemas.microsoft.com/office/drawing/2010/main"/>
                </a:ext>
              </a:extLst>
            </a:blip>
            <a:stretch>
              <a:fillRect/>
            </a:stretch>
          </a:blipFill>
        </p:spPr>
        <p:txBody>
          <a:bodyPr/>
          <a:lstStyle/>
          <a:p>
            <a:endParaRPr lang="tr-TR"/>
          </a:p>
        </p:txBody>
      </p:sp>
      <p:sp>
        <p:nvSpPr>
          <p:cNvPr id="88" name="Freeform 88"/>
          <p:cNvSpPr/>
          <p:nvPr/>
        </p:nvSpPr>
        <p:spPr>
          <a:xfrm>
            <a:off x="15297014" y="7024564"/>
            <a:ext cx="811432" cy="434694"/>
          </a:xfrm>
          <a:custGeom>
            <a:avLst/>
            <a:gdLst/>
            <a:ahLst/>
            <a:cxnLst/>
            <a:rect l="l" t="t" r="r" b="b"/>
            <a:pathLst>
              <a:path w="811432" h="434694">
                <a:moveTo>
                  <a:pt x="0" y="0"/>
                </a:moveTo>
                <a:lnTo>
                  <a:pt x="811433" y="0"/>
                </a:lnTo>
                <a:lnTo>
                  <a:pt x="811433" y="434694"/>
                </a:lnTo>
                <a:lnTo>
                  <a:pt x="0" y="434694"/>
                </a:lnTo>
                <a:lnTo>
                  <a:pt x="0" y="0"/>
                </a:lnTo>
                <a:close/>
              </a:path>
            </a:pathLst>
          </a:custGeom>
          <a:blipFill>
            <a:blip r:embed="rId16" cstate="email">
              <a:extLst>
                <a:ext uri="{28A0092B-C50C-407E-A947-70E740481C1C}">
                  <a14:useLocalDpi xmlns:a14="http://schemas.microsoft.com/office/drawing/2010/main"/>
                </a:ext>
              </a:extLst>
            </a:blip>
            <a:stretch>
              <a:fillRect/>
            </a:stretch>
          </a:blipFill>
        </p:spPr>
        <p:txBody>
          <a:bodyPr/>
          <a:lstStyle/>
          <a:p>
            <a:endParaRPr lang="tr-TR"/>
          </a:p>
        </p:txBody>
      </p:sp>
      <p:sp>
        <p:nvSpPr>
          <p:cNvPr id="89" name="Freeform 89"/>
          <p:cNvSpPr/>
          <p:nvPr/>
        </p:nvSpPr>
        <p:spPr>
          <a:xfrm>
            <a:off x="1832502" y="8517956"/>
            <a:ext cx="278501" cy="261412"/>
          </a:xfrm>
          <a:custGeom>
            <a:avLst/>
            <a:gdLst/>
            <a:ahLst/>
            <a:cxnLst/>
            <a:rect l="l" t="t" r="r" b="b"/>
            <a:pathLst>
              <a:path w="278501" h="261412">
                <a:moveTo>
                  <a:pt x="0" y="0"/>
                </a:moveTo>
                <a:lnTo>
                  <a:pt x="278501" y="0"/>
                </a:lnTo>
                <a:lnTo>
                  <a:pt x="278501" y="261412"/>
                </a:lnTo>
                <a:lnTo>
                  <a:pt x="0" y="261412"/>
                </a:lnTo>
                <a:lnTo>
                  <a:pt x="0" y="0"/>
                </a:lnTo>
                <a:close/>
              </a:path>
            </a:pathLst>
          </a:custGeom>
          <a:blipFill>
            <a:blip r:embed="rId17" cstate="email">
              <a:extLst>
                <a:ext uri="{28A0092B-C50C-407E-A947-70E740481C1C}">
                  <a14:useLocalDpi xmlns:a14="http://schemas.microsoft.com/office/drawing/2010/main"/>
                </a:ext>
              </a:extLst>
            </a:blip>
            <a:stretch>
              <a:fillRect/>
            </a:stretch>
          </a:blipFill>
        </p:spPr>
        <p:txBody>
          <a:bodyPr/>
          <a:lstStyle/>
          <a:p>
            <a:endParaRPr lang="tr-TR"/>
          </a:p>
        </p:txBody>
      </p:sp>
      <p:sp>
        <p:nvSpPr>
          <p:cNvPr id="90" name="Freeform 90"/>
          <p:cNvSpPr/>
          <p:nvPr/>
        </p:nvSpPr>
        <p:spPr>
          <a:xfrm>
            <a:off x="2132513" y="8575393"/>
            <a:ext cx="1206072" cy="148654"/>
          </a:xfrm>
          <a:custGeom>
            <a:avLst/>
            <a:gdLst/>
            <a:ahLst/>
            <a:cxnLst/>
            <a:rect l="l" t="t" r="r" b="b"/>
            <a:pathLst>
              <a:path w="1206072" h="148654">
                <a:moveTo>
                  <a:pt x="0" y="0"/>
                </a:moveTo>
                <a:lnTo>
                  <a:pt x="1206071" y="0"/>
                </a:lnTo>
                <a:lnTo>
                  <a:pt x="1206071" y="148654"/>
                </a:lnTo>
                <a:lnTo>
                  <a:pt x="0" y="148654"/>
                </a:lnTo>
                <a:lnTo>
                  <a:pt x="0" y="0"/>
                </a:lnTo>
                <a:close/>
              </a:path>
            </a:pathLst>
          </a:custGeom>
          <a:blipFill>
            <a:blip r:embed="rId18" cstate="email">
              <a:extLst>
                <a:ext uri="{28A0092B-C50C-407E-A947-70E740481C1C}">
                  <a14:useLocalDpi xmlns:a14="http://schemas.microsoft.com/office/drawing/2010/main"/>
                </a:ext>
              </a:extLst>
            </a:blip>
            <a:stretch>
              <a:fillRect/>
            </a:stretch>
          </a:blipFill>
        </p:spPr>
        <p:txBody>
          <a:bodyPr/>
          <a:lstStyle/>
          <a:p>
            <a:endParaRPr lang="tr-TR"/>
          </a:p>
        </p:txBody>
      </p:sp>
      <p:sp>
        <p:nvSpPr>
          <p:cNvPr id="91" name="Freeform 91"/>
          <p:cNvSpPr/>
          <p:nvPr/>
        </p:nvSpPr>
        <p:spPr>
          <a:xfrm>
            <a:off x="6434969" y="8520013"/>
            <a:ext cx="1045210" cy="257297"/>
          </a:xfrm>
          <a:custGeom>
            <a:avLst/>
            <a:gdLst/>
            <a:ahLst/>
            <a:cxnLst/>
            <a:rect l="l" t="t" r="r" b="b"/>
            <a:pathLst>
              <a:path w="1045210" h="257297">
                <a:moveTo>
                  <a:pt x="0" y="0"/>
                </a:moveTo>
                <a:lnTo>
                  <a:pt x="1045210" y="0"/>
                </a:lnTo>
                <a:lnTo>
                  <a:pt x="1045210" y="257297"/>
                </a:lnTo>
                <a:lnTo>
                  <a:pt x="0" y="257297"/>
                </a:lnTo>
                <a:lnTo>
                  <a:pt x="0" y="0"/>
                </a:lnTo>
                <a:close/>
              </a:path>
            </a:pathLst>
          </a:custGeom>
          <a:blipFill>
            <a:blip r:embed="rId19" cstate="email">
              <a:extLst>
                <a:ext uri="{28A0092B-C50C-407E-A947-70E740481C1C}">
                  <a14:useLocalDpi xmlns:a14="http://schemas.microsoft.com/office/drawing/2010/main"/>
                </a:ext>
              </a:extLst>
            </a:blip>
            <a:stretch>
              <a:fillRect/>
            </a:stretch>
          </a:blipFill>
        </p:spPr>
        <p:txBody>
          <a:bodyPr/>
          <a:lstStyle/>
          <a:p>
            <a:endParaRPr lang="tr-TR"/>
          </a:p>
        </p:txBody>
      </p:sp>
      <p:sp>
        <p:nvSpPr>
          <p:cNvPr id="92" name="Freeform 92"/>
          <p:cNvSpPr/>
          <p:nvPr/>
        </p:nvSpPr>
        <p:spPr>
          <a:xfrm>
            <a:off x="4531957" y="8411333"/>
            <a:ext cx="446387" cy="321689"/>
          </a:xfrm>
          <a:custGeom>
            <a:avLst/>
            <a:gdLst/>
            <a:ahLst/>
            <a:cxnLst/>
            <a:rect l="l" t="t" r="r" b="b"/>
            <a:pathLst>
              <a:path w="446387" h="321689">
                <a:moveTo>
                  <a:pt x="0" y="0"/>
                </a:moveTo>
                <a:lnTo>
                  <a:pt x="446387" y="0"/>
                </a:lnTo>
                <a:lnTo>
                  <a:pt x="446387" y="321690"/>
                </a:lnTo>
                <a:lnTo>
                  <a:pt x="0" y="321690"/>
                </a:lnTo>
                <a:lnTo>
                  <a:pt x="0" y="0"/>
                </a:lnTo>
                <a:close/>
              </a:path>
            </a:pathLst>
          </a:custGeom>
          <a:blipFill>
            <a:blip r:embed="rId20" cstate="email">
              <a:extLst>
                <a:ext uri="{28A0092B-C50C-407E-A947-70E740481C1C}">
                  <a14:useLocalDpi xmlns:a14="http://schemas.microsoft.com/office/drawing/2010/main"/>
                </a:ext>
              </a:extLst>
            </a:blip>
            <a:stretch>
              <a:fillRect/>
            </a:stretch>
          </a:blipFill>
        </p:spPr>
        <p:txBody>
          <a:bodyPr/>
          <a:lstStyle/>
          <a:p>
            <a:endParaRPr lang="tr-TR"/>
          </a:p>
        </p:txBody>
      </p:sp>
      <p:sp>
        <p:nvSpPr>
          <p:cNvPr id="93" name="Freeform 93"/>
          <p:cNvSpPr/>
          <p:nvPr/>
        </p:nvSpPr>
        <p:spPr>
          <a:xfrm>
            <a:off x="4149240" y="8749884"/>
            <a:ext cx="1244090" cy="136106"/>
          </a:xfrm>
          <a:custGeom>
            <a:avLst/>
            <a:gdLst/>
            <a:ahLst/>
            <a:cxnLst/>
            <a:rect l="l" t="t" r="r" b="b"/>
            <a:pathLst>
              <a:path w="1244090" h="136106">
                <a:moveTo>
                  <a:pt x="0" y="0"/>
                </a:moveTo>
                <a:lnTo>
                  <a:pt x="1244090" y="0"/>
                </a:lnTo>
                <a:lnTo>
                  <a:pt x="1244090" y="136106"/>
                </a:lnTo>
                <a:lnTo>
                  <a:pt x="0" y="136106"/>
                </a:lnTo>
                <a:lnTo>
                  <a:pt x="0" y="0"/>
                </a:lnTo>
                <a:close/>
              </a:path>
            </a:pathLst>
          </a:custGeom>
          <a:blipFill>
            <a:blip r:embed="rId21" cstate="email">
              <a:extLst>
                <a:ext uri="{28A0092B-C50C-407E-A947-70E740481C1C}">
                  <a14:useLocalDpi xmlns:a14="http://schemas.microsoft.com/office/drawing/2010/main"/>
                </a:ext>
              </a:extLst>
            </a:blip>
            <a:stretch>
              <a:fillRect/>
            </a:stretch>
          </a:blipFill>
        </p:spPr>
        <p:txBody>
          <a:bodyPr/>
          <a:lstStyle/>
          <a:p>
            <a:endParaRPr lang="tr-TR"/>
          </a:p>
        </p:txBody>
      </p:sp>
      <p:sp>
        <p:nvSpPr>
          <p:cNvPr id="94" name="Freeform 94"/>
          <p:cNvSpPr/>
          <p:nvPr/>
        </p:nvSpPr>
        <p:spPr>
          <a:xfrm>
            <a:off x="10870328" y="8491613"/>
            <a:ext cx="919648" cy="314097"/>
          </a:xfrm>
          <a:custGeom>
            <a:avLst/>
            <a:gdLst/>
            <a:ahLst/>
            <a:cxnLst/>
            <a:rect l="l" t="t" r="r" b="b"/>
            <a:pathLst>
              <a:path w="919648" h="314097">
                <a:moveTo>
                  <a:pt x="0" y="0"/>
                </a:moveTo>
                <a:lnTo>
                  <a:pt x="919648" y="0"/>
                </a:lnTo>
                <a:lnTo>
                  <a:pt x="919648" y="314097"/>
                </a:lnTo>
                <a:lnTo>
                  <a:pt x="0" y="314097"/>
                </a:lnTo>
                <a:lnTo>
                  <a:pt x="0" y="0"/>
                </a:lnTo>
                <a:close/>
              </a:path>
            </a:pathLst>
          </a:custGeom>
          <a:blipFill>
            <a:blip r:embed="rId22" cstate="email">
              <a:extLst>
                <a:ext uri="{28A0092B-C50C-407E-A947-70E740481C1C}">
                  <a14:useLocalDpi xmlns:a14="http://schemas.microsoft.com/office/drawing/2010/main"/>
                </a:ext>
              </a:extLst>
            </a:blip>
            <a:stretch>
              <a:fillRect/>
            </a:stretch>
          </a:blipFill>
        </p:spPr>
        <p:txBody>
          <a:bodyPr/>
          <a:lstStyle/>
          <a:p>
            <a:endParaRPr lang="tr-TR"/>
          </a:p>
        </p:txBody>
      </p:sp>
      <p:sp>
        <p:nvSpPr>
          <p:cNvPr id="95" name="Freeform 95"/>
          <p:cNvSpPr/>
          <p:nvPr/>
        </p:nvSpPr>
        <p:spPr>
          <a:xfrm>
            <a:off x="12949018" y="8508980"/>
            <a:ext cx="1134847" cy="279362"/>
          </a:xfrm>
          <a:custGeom>
            <a:avLst/>
            <a:gdLst/>
            <a:ahLst/>
            <a:cxnLst/>
            <a:rect l="l" t="t" r="r" b="b"/>
            <a:pathLst>
              <a:path w="1134847" h="279362">
                <a:moveTo>
                  <a:pt x="0" y="0"/>
                </a:moveTo>
                <a:lnTo>
                  <a:pt x="1134847" y="0"/>
                </a:lnTo>
                <a:lnTo>
                  <a:pt x="1134847" y="279363"/>
                </a:lnTo>
                <a:lnTo>
                  <a:pt x="0" y="279363"/>
                </a:lnTo>
                <a:lnTo>
                  <a:pt x="0" y="0"/>
                </a:lnTo>
                <a:close/>
              </a:path>
            </a:pathLst>
          </a:custGeom>
          <a:blipFill>
            <a:blip r:embed="rId23" cstate="email">
              <a:extLst>
                <a:ext uri="{28A0092B-C50C-407E-A947-70E740481C1C}">
                  <a14:useLocalDpi xmlns:a14="http://schemas.microsoft.com/office/drawing/2010/main"/>
                </a:ext>
              </a:extLst>
            </a:blip>
            <a:stretch>
              <a:fillRect/>
            </a:stretch>
          </a:blipFill>
        </p:spPr>
        <p:txBody>
          <a:bodyPr/>
          <a:lstStyle/>
          <a:p>
            <a:endParaRPr lang="tr-TR"/>
          </a:p>
        </p:txBody>
      </p:sp>
      <p:sp>
        <p:nvSpPr>
          <p:cNvPr id="96" name="Freeform 96"/>
          <p:cNvSpPr/>
          <p:nvPr/>
        </p:nvSpPr>
        <p:spPr>
          <a:xfrm>
            <a:off x="14987137" y="8564300"/>
            <a:ext cx="1431188" cy="168722"/>
          </a:xfrm>
          <a:custGeom>
            <a:avLst/>
            <a:gdLst/>
            <a:ahLst/>
            <a:cxnLst/>
            <a:rect l="l" t="t" r="r" b="b"/>
            <a:pathLst>
              <a:path w="1431188" h="168722">
                <a:moveTo>
                  <a:pt x="0" y="0"/>
                </a:moveTo>
                <a:lnTo>
                  <a:pt x="1431187" y="0"/>
                </a:lnTo>
                <a:lnTo>
                  <a:pt x="1431187" y="168723"/>
                </a:lnTo>
                <a:lnTo>
                  <a:pt x="0" y="168723"/>
                </a:lnTo>
                <a:lnTo>
                  <a:pt x="0" y="0"/>
                </a:lnTo>
                <a:close/>
              </a:path>
            </a:pathLst>
          </a:custGeom>
          <a:blipFill>
            <a:blip r:embed="rId24" cstate="email">
              <a:extLst>
                <a:ext uri="{28A0092B-C50C-407E-A947-70E740481C1C}">
                  <a14:useLocalDpi xmlns:a14="http://schemas.microsoft.com/office/drawing/2010/main"/>
                </a:ext>
              </a:extLst>
            </a:blip>
            <a:stretch>
              <a:fillRect/>
            </a:stretch>
          </a:blipFill>
        </p:spPr>
        <p:txBody>
          <a:bodyPr/>
          <a:lstStyle/>
          <a:p>
            <a:endParaRPr lang="tr-TR"/>
          </a:p>
        </p:txBody>
      </p:sp>
      <p:grpSp>
        <p:nvGrpSpPr>
          <p:cNvPr id="97" name="Group 97"/>
          <p:cNvGrpSpPr/>
          <p:nvPr/>
        </p:nvGrpSpPr>
        <p:grpSpPr>
          <a:xfrm rot="-10800000">
            <a:off x="10282792" y="2448051"/>
            <a:ext cx="2087357" cy="1331631"/>
            <a:chOff x="0" y="0"/>
            <a:chExt cx="687684" cy="438708"/>
          </a:xfrm>
        </p:grpSpPr>
        <p:sp>
          <p:nvSpPr>
            <p:cNvPr id="98" name="Freeform 98"/>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99" name="TextBox 99"/>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grpSp>
        <p:nvGrpSpPr>
          <p:cNvPr id="100" name="Group 100"/>
          <p:cNvGrpSpPr/>
          <p:nvPr/>
        </p:nvGrpSpPr>
        <p:grpSpPr>
          <a:xfrm>
            <a:off x="12469081" y="2448051"/>
            <a:ext cx="2087357" cy="1331631"/>
            <a:chOff x="0" y="0"/>
            <a:chExt cx="687684" cy="438708"/>
          </a:xfrm>
        </p:grpSpPr>
        <p:sp>
          <p:nvSpPr>
            <p:cNvPr id="101" name="Freeform 101"/>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102" name="TextBox 102"/>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sp>
        <p:nvSpPr>
          <p:cNvPr id="103" name="Freeform 103"/>
          <p:cNvSpPr/>
          <p:nvPr/>
        </p:nvSpPr>
        <p:spPr>
          <a:xfrm>
            <a:off x="10651727" y="2947766"/>
            <a:ext cx="1349487" cy="332200"/>
          </a:xfrm>
          <a:custGeom>
            <a:avLst/>
            <a:gdLst/>
            <a:ahLst/>
            <a:cxnLst/>
            <a:rect l="l" t="t" r="r" b="b"/>
            <a:pathLst>
              <a:path w="1349487" h="332200">
                <a:moveTo>
                  <a:pt x="0" y="0"/>
                </a:moveTo>
                <a:lnTo>
                  <a:pt x="1349487" y="0"/>
                </a:lnTo>
                <a:lnTo>
                  <a:pt x="1349487" y="332200"/>
                </a:lnTo>
                <a:lnTo>
                  <a:pt x="0" y="332200"/>
                </a:lnTo>
                <a:lnTo>
                  <a:pt x="0" y="0"/>
                </a:lnTo>
                <a:close/>
              </a:path>
            </a:pathLst>
          </a:custGeom>
          <a:blipFill>
            <a:blip r:embed="rId25" cstate="email">
              <a:extLst>
                <a:ext uri="{28A0092B-C50C-407E-A947-70E740481C1C}">
                  <a14:useLocalDpi xmlns:a14="http://schemas.microsoft.com/office/drawing/2010/main"/>
                </a:ext>
              </a:extLst>
            </a:blip>
            <a:stretch>
              <a:fillRect/>
            </a:stretch>
          </a:blipFill>
        </p:spPr>
        <p:txBody>
          <a:bodyPr/>
          <a:lstStyle/>
          <a:p>
            <a:endParaRPr lang="tr-TR"/>
          </a:p>
        </p:txBody>
      </p:sp>
      <p:sp>
        <p:nvSpPr>
          <p:cNvPr id="104" name="Freeform 104"/>
          <p:cNvSpPr/>
          <p:nvPr/>
        </p:nvSpPr>
        <p:spPr>
          <a:xfrm>
            <a:off x="13068397" y="3004479"/>
            <a:ext cx="888725" cy="218775"/>
          </a:xfrm>
          <a:custGeom>
            <a:avLst/>
            <a:gdLst/>
            <a:ahLst/>
            <a:cxnLst/>
            <a:rect l="l" t="t" r="r" b="b"/>
            <a:pathLst>
              <a:path w="888725" h="218775">
                <a:moveTo>
                  <a:pt x="0" y="0"/>
                </a:moveTo>
                <a:lnTo>
                  <a:pt x="888725" y="0"/>
                </a:lnTo>
                <a:lnTo>
                  <a:pt x="888725" y="218775"/>
                </a:lnTo>
                <a:lnTo>
                  <a:pt x="0" y="218775"/>
                </a:lnTo>
                <a:lnTo>
                  <a:pt x="0" y="0"/>
                </a:lnTo>
                <a:close/>
              </a:path>
            </a:pathLst>
          </a:custGeom>
          <a:blipFill>
            <a:blip r:embed="rId26" cstate="email">
              <a:extLst>
                <a:ext uri="{28A0092B-C50C-407E-A947-70E740481C1C}">
                  <a14:useLocalDpi xmlns:a14="http://schemas.microsoft.com/office/drawing/2010/main"/>
                </a:ext>
              </a:extLst>
            </a:blip>
            <a:stretch>
              <a:fillRect/>
            </a:stretch>
          </a:blipFill>
        </p:spPr>
        <p:txBody>
          <a:bodyPr/>
          <a:lstStyle/>
          <a:p>
            <a:endParaRPr lang="tr-TR"/>
          </a:p>
        </p:txBody>
      </p:sp>
      <p:grpSp>
        <p:nvGrpSpPr>
          <p:cNvPr id="105" name="Group 105"/>
          <p:cNvGrpSpPr/>
          <p:nvPr/>
        </p:nvGrpSpPr>
        <p:grpSpPr>
          <a:xfrm>
            <a:off x="10282792" y="2548571"/>
            <a:ext cx="2087357" cy="177574"/>
            <a:chOff x="0" y="0"/>
            <a:chExt cx="899868" cy="76553"/>
          </a:xfrm>
        </p:grpSpPr>
        <p:sp>
          <p:nvSpPr>
            <p:cNvPr id="106" name="Freeform 106"/>
            <p:cNvSpPr/>
            <p:nvPr/>
          </p:nvSpPr>
          <p:spPr>
            <a:xfrm>
              <a:off x="0" y="0"/>
              <a:ext cx="899868" cy="76553"/>
            </a:xfrm>
            <a:custGeom>
              <a:avLst/>
              <a:gdLst/>
              <a:ahLst/>
              <a:cxnLst/>
              <a:rect l="l" t="t" r="r" b="b"/>
              <a:pathLst>
                <a:path w="899868" h="76553">
                  <a:moveTo>
                    <a:pt x="0" y="0"/>
                  </a:moveTo>
                  <a:lnTo>
                    <a:pt x="899868" y="0"/>
                  </a:lnTo>
                  <a:lnTo>
                    <a:pt x="899868" y="76553"/>
                  </a:lnTo>
                  <a:lnTo>
                    <a:pt x="0" y="76553"/>
                  </a:lnTo>
                  <a:close/>
                </a:path>
              </a:pathLst>
            </a:custGeom>
            <a:solidFill>
              <a:srgbClr val="C1FF72"/>
            </a:solidFill>
          </p:spPr>
          <p:txBody>
            <a:bodyPr/>
            <a:lstStyle/>
            <a:p>
              <a:endParaRPr lang="tr-TR"/>
            </a:p>
          </p:txBody>
        </p:sp>
        <p:sp>
          <p:nvSpPr>
            <p:cNvPr id="107" name="TextBox 107"/>
            <p:cNvSpPr txBox="1"/>
            <p:nvPr/>
          </p:nvSpPr>
          <p:spPr>
            <a:xfrm>
              <a:off x="0" y="-28575"/>
              <a:ext cx="899868" cy="105128"/>
            </a:xfrm>
            <a:prstGeom prst="rect">
              <a:avLst/>
            </a:prstGeom>
          </p:spPr>
          <p:txBody>
            <a:bodyPr lIns="47589" tIns="47589" rIns="47589" bIns="47589" rtlCol="0" anchor="ctr"/>
            <a:lstStyle/>
            <a:p>
              <a:pPr marL="0" lvl="0" indent="0" algn="ctr">
                <a:lnSpc>
                  <a:spcPts val="1960"/>
                </a:lnSpc>
                <a:spcBef>
                  <a:spcPct val="0"/>
                </a:spcBef>
              </a:pPr>
              <a:endParaRPr/>
            </a:p>
          </p:txBody>
        </p:sp>
      </p:grpSp>
      <p:grpSp>
        <p:nvGrpSpPr>
          <p:cNvPr id="108" name="Group 108"/>
          <p:cNvGrpSpPr/>
          <p:nvPr/>
        </p:nvGrpSpPr>
        <p:grpSpPr>
          <a:xfrm>
            <a:off x="12469081" y="2548571"/>
            <a:ext cx="2087357" cy="177574"/>
            <a:chOff x="0" y="0"/>
            <a:chExt cx="899868" cy="76553"/>
          </a:xfrm>
        </p:grpSpPr>
        <p:sp>
          <p:nvSpPr>
            <p:cNvPr id="109" name="Freeform 109"/>
            <p:cNvSpPr/>
            <p:nvPr/>
          </p:nvSpPr>
          <p:spPr>
            <a:xfrm>
              <a:off x="0" y="0"/>
              <a:ext cx="899868" cy="76553"/>
            </a:xfrm>
            <a:custGeom>
              <a:avLst/>
              <a:gdLst/>
              <a:ahLst/>
              <a:cxnLst/>
              <a:rect l="l" t="t" r="r" b="b"/>
              <a:pathLst>
                <a:path w="899868" h="76553">
                  <a:moveTo>
                    <a:pt x="0" y="0"/>
                  </a:moveTo>
                  <a:lnTo>
                    <a:pt x="899868" y="0"/>
                  </a:lnTo>
                  <a:lnTo>
                    <a:pt x="899868" y="76553"/>
                  </a:lnTo>
                  <a:lnTo>
                    <a:pt x="0" y="76553"/>
                  </a:lnTo>
                  <a:close/>
                </a:path>
              </a:pathLst>
            </a:custGeom>
            <a:solidFill>
              <a:srgbClr val="C1FF72"/>
            </a:solidFill>
          </p:spPr>
          <p:txBody>
            <a:bodyPr/>
            <a:lstStyle/>
            <a:p>
              <a:endParaRPr lang="tr-TR"/>
            </a:p>
          </p:txBody>
        </p:sp>
        <p:sp>
          <p:nvSpPr>
            <p:cNvPr id="110" name="TextBox 110"/>
            <p:cNvSpPr txBox="1"/>
            <p:nvPr/>
          </p:nvSpPr>
          <p:spPr>
            <a:xfrm>
              <a:off x="0" y="-28575"/>
              <a:ext cx="899868" cy="105128"/>
            </a:xfrm>
            <a:prstGeom prst="rect">
              <a:avLst/>
            </a:prstGeom>
          </p:spPr>
          <p:txBody>
            <a:bodyPr lIns="47589" tIns="47589" rIns="47589" bIns="47589" rtlCol="0" anchor="ctr"/>
            <a:lstStyle/>
            <a:p>
              <a:pPr marL="0" lvl="0" indent="0" algn="ctr">
                <a:lnSpc>
                  <a:spcPts val="1960"/>
                </a:lnSpc>
                <a:spcBef>
                  <a:spcPct val="0"/>
                </a:spcBef>
              </a:pPr>
              <a:endParaRPr/>
            </a:p>
          </p:txBody>
        </p:sp>
      </p:grpSp>
      <p:sp>
        <p:nvSpPr>
          <p:cNvPr id="111" name="Freeform 111"/>
          <p:cNvSpPr/>
          <p:nvPr/>
        </p:nvSpPr>
        <p:spPr>
          <a:xfrm>
            <a:off x="6432507" y="4349292"/>
            <a:ext cx="1050133" cy="258509"/>
          </a:xfrm>
          <a:custGeom>
            <a:avLst/>
            <a:gdLst/>
            <a:ahLst/>
            <a:cxnLst/>
            <a:rect l="l" t="t" r="r" b="b"/>
            <a:pathLst>
              <a:path w="1050133" h="258509">
                <a:moveTo>
                  <a:pt x="0" y="0"/>
                </a:moveTo>
                <a:lnTo>
                  <a:pt x="1050134" y="0"/>
                </a:lnTo>
                <a:lnTo>
                  <a:pt x="1050134" y="258509"/>
                </a:lnTo>
                <a:lnTo>
                  <a:pt x="0" y="258509"/>
                </a:lnTo>
                <a:lnTo>
                  <a:pt x="0" y="0"/>
                </a:lnTo>
                <a:close/>
              </a:path>
            </a:pathLst>
          </a:custGeom>
          <a:blipFill>
            <a:blip r:embed="rId27" cstate="email">
              <a:extLst>
                <a:ext uri="{28A0092B-C50C-407E-A947-70E740481C1C}">
                  <a14:useLocalDpi xmlns:a14="http://schemas.microsoft.com/office/drawing/2010/main"/>
                </a:ext>
              </a:extLst>
            </a:blip>
            <a:stretch>
              <a:fillRect/>
            </a:stretch>
          </a:blipFill>
        </p:spPr>
        <p:txBody>
          <a:bodyPr/>
          <a:lstStyle/>
          <a:p>
            <a:endParaRPr lang="tr-TR"/>
          </a:p>
        </p:txBody>
      </p:sp>
      <p:sp>
        <p:nvSpPr>
          <p:cNvPr id="112" name="Freeform 112"/>
          <p:cNvSpPr/>
          <p:nvPr/>
        </p:nvSpPr>
        <p:spPr>
          <a:xfrm>
            <a:off x="8558445" y="4308502"/>
            <a:ext cx="1170837" cy="340089"/>
          </a:xfrm>
          <a:custGeom>
            <a:avLst/>
            <a:gdLst/>
            <a:ahLst/>
            <a:cxnLst/>
            <a:rect l="l" t="t" r="r" b="b"/>
            <a:pathLst>
              <a:path w="1170837" h="340089">
                <a:moveTo>
                  <a:pt x="0" y="0"/>
                </a:moveTo>
                <a:lnTo>
                  <a:pt x="1170837" y="0"/>
                </a:lnTo>
                <a:lnTo>
                  <a:pt x="1170837" y="340089"/>
                </a:lnTo>
                <a:lnTo>
                  <a:pt x="0" y="340089"/>
                </a:lnTo>
                <a:lnTo>
                  <a:pt x="0" y="0"/>
                </a:lnTo>
                <a:close/>
              </a:path>
            </a:pathLst>
          </a:custGeom>
          <a:blipFill>
            <a:blip r:embed="rId28" cstate="email">
              <a:extLst>
                <a:ext uri="{28A0092B-C50C-407E-A947-70E740481C1C}">
                  <a14:useLocalDpi xmlns:a14="http://schemas.microsoft.com/office/drawing/2010/main"/>
                </a:ext>
              </a:extLst>
            </a:blip>
            <a:stretch>
              <a:fillRect/>
            </a:stretch>
          </a:blipFill>
        </p:spPr>
        <p:txBody>
          <a:bodyPr/>
          <a:lstStyle/>
          <a:p>
            <a:endParaRPr lang="tr-TR"/>
          </a:p>
        </p:txBody>
      </p:sp>
      <p:sp>
        <p:nvSpPr>
          <p:cNvPr id="113" name="Freeform 113"/>
          <p:cNvSpPr/>
          <p:nvPr/>
        </p:nvSpPr>
        <p:spPr>
          <a:xfrm>
            <a:off x="10624167" y="4341864"/>
            <a:ext cx="1411971" cy="273365"/>
          </a:xfrm>
          <a:custGeom>
            <a:avLst/>
            <a:gdLst/>
            <a:ahLst/>
            <a:cxnLst/>
            <a:rect l="l" t="t" r="r" b="b"/>
            <a:pathLst>
              <a:path w="1411971" h="273365">
                <a:moveTo>
                  <a:pt x="0" y="0"/>
                </a:moveTo>
                <a:lnTo>
                  <a:pt x="1411971" y="0"/>
                </a:lnTo>
                <a:lnTo>
                  <a:pt x="1411971" y="273365"/>
                </a:lnTo>
                <a:lnTo>
                  <a:pt x="0" y="273365"/>
                </a:lnTo>
                <a:lnTo>
                  <a:pt x="0" y="0"/>
                </a:lnTo>
                <a:close/>
              </a:path>
            </a:pathLst>
          </a:custGeom>
          <a:blipFill>
            <a:blip r:embed="rId29" cstate="email">
              <a:extLst>
                <a:ext uri="{28A0092B-C50C-407E-A947-70E740481C1C}">
                  <a14:useLocalDpi xmlns:a14="http://schemas.microsoft.com/office/drawing/2010/main"/>
                </a:ext>
              </a:extLst>
            </a:blip>
            <a:stretch>
              <a:fillRect/>
            </a:stretch>
          </a:blipFill>
        </p:spPr>
        <p:txBody>
          <a:bodyPr/>
          <a:lstStyle/>
          <a:p>
            <a:endParaRPr lang="tr-TR"/>
          </a:p>
        </p:txBody>
      </p:sp>
      <p:sp>
        <p:nvSpPr>
          <p:cNvPr id="114" name="Freeform 114"/>
          <p:cNvSpPr/>
          <p:nvPr/>
        </p:nvSpPr>
        <p:spPr>
          <a:xfrm>
            <a:off x="12916262" y="4330802"/>
            <a:ext cx="1200359" cy="295489"/>
          </a:xfrm>
          <a:custGeom>
            <a:avLst/>
            <a:gdLst/>
            <a:ahLst/>
            <a:cxnLst/>
            <a:rect l="l" t="t" r="r" b="b"/>
            <a:pathLst>
              <a:path w="1200359" h="295489">
                <a:moveTo>
                  <a:pt x="0" y="0"/>
                </a:moveTo>
                <a:lnTo>
                  <a:pt x="1200359" y="0"/>
                </a:lnTo>
                <a:lnTo>
                  <a:pt x="1200359" y="295489"/>
                </a:lnTo>
                <a:lnTo>
                  <a:pt x="0" y="295489"/>
                </a:lnTo>
                <a:lnTo>
                  <a:pt x="0" y="0"/>
                </a:lnTo>
                <a:close/>
              </a:path>
            </a:pathLst>
          </a:custGeom>
          <a:blipFill>
            <a:blip r:embed="rId30" cstate="email">
              <a:extLst>
                <a:ext uri="{28A0092B-C50C-407E-A947-70E740481C1C}">
                  <a14:useLocalDpi xmlns:a14="http://schemas.microsoft.com/office/drawing/2010/main"/>
                </a:ext>
              </a:extLst>
            </a:blip>
            <a:stretch>
              <a:fillRect/>
            </a:stretch>
          </a:blipFill>
        </p:spPr>
        <p:txBody>
          <a:bodyPr/>
          <a:lstStyle/>
          <a:p>
            <a:endParaRPr lang="tr-TR"/>
          </a:p>
        </p:txBody>
      </p:sp>
      <p:grpSp>
        <p:nvGrpSpPr>
          <p:cNvPr id="115" name="Group 115"/>
          <p:cNvGrpSpPr/>
          <p:nvPr/>
        </p:nvGrpSpPr>
        <p:grpSpPr>
          <a:xfrm rot="-10800000">
            <a:off x="1541591" y="2448051"/>
            <a:ext cx="2087357" cy="1331631"/>
            <a:chOff x="0" y="0"/>
            <a:chExt cx="687684" cy="438708"/>
          </a:xfrm>
        </p:grpSpPr>
        <p:sp>
          <p:nvSpPr>
            <p:cNvPr id="116" name="Freeform 116"/>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117" name="TextBox 117"/>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grpSp>
        <p:nvGrpSpPr>
          <p:cNvPr id="118" name="Group 118"/>
          <p:cNvGrpSpPr/>
          <p:nvPr/>
        </p:nvGrpSpPr>
        <p:grpSpPr>
          <a:xfrm>
            <a:off x="3727333" y="2448051"/>
            <a:ext cx="2087357" cy="1331631"/>
            <a:chOff x="0" y="0"/>
            <a:chExt cx="687684" cy="438708"/>
          </a:xfrm>
        </p:grpSpPr>
        <p:sp>
          <p:nvSpPr>
            <p:cNvPr id="119" name="Freeform 119"/>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120" name="TextBox 120"/>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grpSp>
        <p:nvGrpSpPr>
          <p:cNvPr id="121" name="Group 121"/>
          <p:cNvGrpSpPr/>
          <p:nvPr/>
        </p:nvGrpSpPr>
        <p:grpSpPr>
          <a:xfrm>
            <a:off x="5913622" y="2448051"/>
            <a:ext cx="2087357" cy="1331631"/>
            <a:chOff x="0" y="0"/>
            <a:chExt cx="687684" cy="438708"/>
          </a:xfrm>
        </p:grpSpPr>
        <p:sp>
          <p:nvSpPr>
            <p:cNvPr id="122" name="Freeform 122"/>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123" name="TextBox 123"/>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sp>
        <p:nvSpPr>
          <p:cNvPr id="124" name="Freeform 124"/>
          <p:cNvSpPr/>
          <p:nvPr/>
        </p:nvSpPr>
        <p:spPr>
          <a:xfrm>
            <a:off x="1670309" y="2797545"/>
            <a:ext cx="1830469" cy="528020"/>
          </a:xfrm>
          <a:custGeom>
            <a:avLst/>
            <a:gdLst/>
            <a:ahLst/>
            <a:cxnLst/>
            <a:rect l="l" t="t" r="r" b="b"/>
            <a:pathLst>
              <a:path w="1830469" h="528020">
                <a:moveTo>
                  <a:pt x="0" y="0"/>
                </a:moveTo>
                <a:lnTo>
                  <a:pt x="1830468" y="0"/>
                </a:lnTo>
                <a:lnTo>
                  <a:pt x="1830468" y="528020"/>
                </a:lnTo>
                <a:lnTo>
                  <a:pt x="0" y="528020"/>
                </a:lnTo>
                <a:lnTo>
                  <a:pt x="0" y="0"/>
                </a:lnTo>
                <a:close/>
              </a:path>
            </a:pathLst>
          </a:custGeom>
          <a:blipFill>
            <a:blip r:embed="rId31" cstate="email">
              <a:extLst>
                <a:ext uri="{28A0092B-C50C-407E-A947-70E740481C1C}">
                  <a14:useLocalDpi xmlns:a14="http://schemas.microsoft.com/office/drawing/2010/main"/>
                </a:ext>
              </a:extLst>
            </a:blip>
            <a:stretch>
              <a:fillRect/>
            </a:stretch>
          </a:blipFill>
        </p:spPr>
        <p:txBody>
          <a:bodyPr/>
          <a:lstStyle/>
          <a:p>
            <a:endParaRPr lang="tr-TR"/>
          </a:p>
        </p:txBody>
      </p:sp>
      <p:sp>
        <p:nvSpPr>
          <p:cNvPr id="125" name="Freeform 125"/>
          <p:cNvSpPr/>
          <p:nvPr/>
        </p:nvSpPr>
        <p:spPr>
          <a:xfrm>
            <a:off x="4072579" y="2860005"/>
            <a:ext cx="1397413" cy="403100"/>
          </a:xfrm>
          <a:custGeom>
            <a:avLst/>
            <a:gdLst/>
            <a:ahLst/>
            <a:cxnLst/>
            <a:rect l="l" t="t" r="r" b="b"/>
            <a:pathLst>
              <a:path w="1397413" h="403100">
                <a:moveTo>
                  <a:pt x="0" y="0"/>
                </a:moveTo>
                <a:lnTo>
                  <a:pt x="1397412" y="0"/>
                </a:lnTo>
                <a:lnTo>
                  <a:pt x="1397412" y="403100"/>
                </a:lnTo>
                <a:lnTo>
                  <a:pt x="0" y="403100"/>
                </a:lnTo>
                <a:lnTo>
                  <a:pt x="0" y="0"/>
                </a:lnTo>
                <a:close/>
              </a:path>
            </a:pathLst>
          </a:custGeom>
          <a:blipFill>
            <a:blip r:embed="rId32" cstate="email">
              <a:extLst>
                <a:ext uri="{28A0092B-C50C-407E-A947-70E740481C1C}">
                  <a14:useLocalDpi xmlns:a14="http://schemas.microsoft.com/office/drawing/2010/main"/>
                </a:ext>
              </a:extLst>
            </a:blip>
            <a:stretch>
              <a:fillRect/>
            </a:stretch>
          </a:blipFill>
        </p:spPr>
        <p:txBody>
          <a:bodyPr/>
          <a:lstStyle/>
          <a:p>
            <a:endParaRPr lang="tr-TR"/>
          </a:p>
        </p:txBody>
      </p:sp>
      <p:sp>
        <p:nvSpPr>
          <p:cNvPr id="126" name="Freeform 126"/>
          <p:cNvSpPr/>
          <p:nvPr/>
        </p:nvSpPr>
        <p:spPr>
          <a:xfrm>
            <a:off x="6134864" y="2797545"/>
            <a:ext cx="1644873" cy="474483"/>
          </a:xfrm>
          <a:custGeom>
            <a:avLst/>
            <a:gdLst/>
            <a:ahLst/>
            <a:cxnLst/>
            <a:rect l="l" t="t" r="r" b="b"/>
            <a:pathLst>
              <a:path w="1644873" h="474483">
                <a:moveTo>
                  <a:pt x="0" y="0"/>
                </a:moveTo>
                <a:lnTo>
                  <a:pt x="1644873" y="0"/>
                </a:lnTo>
                <a:lnTo>
                  <a:pt x="1644873" y="474483"/>
                </a:lnTo>
                <a:lnTo>
                  <a:pt x="0" y="474483"/>
                </a:lnTo>
                <a:lnTo>
                  <a:pt x="0" y="0"/>
                </a:lnTo>
                <a:close/>
              </a:path>
            </a:pathLst>
          </a:custGeom>
          <a:blipFill>
            <a:blip r:embed="rId33" cstate="email">
              <a:extLst>
                <a:ext uri="{28A0092B-C50C-407E-A947-70E740481C1C}">
                  <a14:useLocalDpi xmlns:a14="http://schemas.microsoft.com/office/drawing/2010/main"/>
                </a:ext>
              </a:extLst>
            </a:blip>
            <a:stretch>
              <a:fillRect/>
            </a:stretch>
          </a:blipFill>
        </p:spPr>
        <p:txBody>
          <a:bodyPr/>
          <a:lstStyle/>
          <a:p>
            <a:endParaRPr lang="tr-TR"/>
          </a:p>
        </p:txBody>
      </p:sp>
      <p:grpSp>
        <p:nvGrpSpPr>
          <p:cNvPr id="127" name="Group 127"/>
          <p:cNvGrpSpPr/>
          <p:nvPr/>
        </p:nvGrpSpPr>
        <p:grpSpPr>
          <a:xfrm>
            <a:off x="1541591" y="2548571"/>
            <a:ext cx="2087357" cy="177574"/>
            <a:chOff x="0" y="0"/>
            <a:chExt cx="899868" cy="76553"/>
          </a:xfrm>
        </p:grpSpPr>
        <p:sp>
          <p:nvSpPr>
            <p:cNvPr id="128" name="Freeform 128"/>
            <p:cNvSpPr/>
            <p:nvPr/>
          </p:nvSpPr>
          <p:spPr>
            <a:xfrm>
              <a:off x="0" y="0"/>
              <a:ext cx="899868" cy="76553"/>
            </a:xfrm>
            <a:custGeom>
              <a:avLst/>
              <a:gdLst/>
              <a:ahLst/>
              <a:cxnLst/>
              <a:rect l="l" t="t" r="r" b="b"/>
              <a:pathLst>
                <a:path w="899868" h="76553">
                  <a:moveTo>
                    <a:pt x="0" y="0"/>
                  </a:moveTo>
                  <a:lnTo>
                    <a:pt x="899868" y="0"/>
                  </a:lnTo>
                  <a:lnTo>
                    <a:pt x="899868" y="76553"/>
                  </a:lnTo>
                  <a:lnTo>
                    <a:pt x="0" y="76553"/>
                  </a:lnTo>
                  <a:close/>
                </a:path>
              </a:pathLst>
            </a:custGeom>
            <a:solidFill>
              <a:srgbClr val="FFDE59"/>
            </a:solidFill>
          </p:spPr>
          <p:txBody>
            <a:bodyPr/>
            <a:lstStyle/>
            <a:p>
              <a:endParaRPr lang="tr-TR"/>
            </a:p>
          </p:txBody>
        </p:sp>
        <p:sp>
          <p:nvSpPr>
            <p:cNvPr id="129" name="TextBox 129"/>
            <p:cNvSpPr txBox="1"/>
            <p:nvPr/>
          </p:nvSpPr>
          <p:spPr>
            <a:xfrm>
              <a:off x="0" y="-28575"/>
              <a:ext cx="899868" cy="105128"/>
            </a:xfrm>
            <a:prstGeom prst="rect">
              <a:avLst/>
            </a:prstGeom>
          </p:spPr>
          <p:txBody>
            <a:bodyPr lIns="47589" tIns="47589" rIns="47589" bIns="47589" rtlCol="0" anchor="ctr"/>
            <a:lstStyle/>
            <a:p>
              <a:pPr marL="0" lvl="0" indent="0" algn="ctr">
                <a:lnSpc>
                  <a:spcPts val="1960"/>
                </a:lnSpc>
                <a:spcBef>
                  <a:spcPct val="0"/>
                </a:spcBef>
              </a:pPr>
              <a:endParaRPr/>
            </a:p>
          </p:txBody>
        </p:sp>
      </p:grpSp>
      <p:grpSp>
        <p:nvGrpSpPr>
          <p:cNvPr id="130" name="Group 130"/>
          <p:cNvGrpSpPr/>
          <p:nvPr/>
        </p:nvGrpSpPr>
        <p:grpSpPr>
          <a:xfrm>
            <a:off x="3728113" y="2548571"/>
            <a:ext cx="2087357" cy="177574"/>
            <a:chOff x="0" y="0"/>
            <a:chExt cx="899868" cy="76553"/>
          </a:xfrm>
        </p:grpSpPr>
        <p:sp>
          <p:nvSpPr>
            <p:cNvPr id="131" name="Freeform 131"/>
            <p:cNvSpPr/>
            <p:nvPr/>
          </p:nvSpPr>
          <p:spPr>
            <a:xfrm>
              <a:off x="0" y="0"/>
              <a:ext cx="899868" cy="76553"/>
            </a:xfrm>
            <a:custGeom>
              <a:avLst/>
              <a:gdLst/>
              <a:ahLst/>
              <a:cxnLst/>
              <a:rect l="l" t="t" r="r" b="b"/>
              <a:pathLst>
                <a:path w="899868" h="76553">
                  <a:moveTo>
                    <a:pt x="0" y="0"/>
                  </a:moveTo>
                  <a:lnTo>
                    <a:pt x="899868" y="0"/>
                  </a:lnTo>
                  <a:lnTo>
                    <a:pt x="899868" y="76553"/>
                  </a:lnTo>
                  <a:lnTo>
                    <a:pt x="0" y="76553"/>
                  </a:lnTo>
                  <a:close/>
                </a:path>
              </a:pathLst>
            </a:custGeom>
            <a:solidFill>
              <a:srgbClr val="FFDE59"/>
            </a:solidFill>
          </p:spPr>
          <p:txBody>
            <a:bodyPr/>
            <a:lstStyle/>
            <a:p>
              <a:endParaRPr lang="tr-TR"/>
            </a:p>
          </p:txBody>
        </p:sp>
        <p:sp>
          <p:nvSpPr>
            <p:cNvPr id="132" name="TextBox 132"/>
            <p:cNvSpPr txBox="1"/>
            <p:nvPr/>
          </p:nvSpPr>
          <p:spPr>
            <a:xfrm>
              <a:off x="0" y="-28575"/>
              <a:ext cx="899868" cy="105128"/>
            </a:xfrm>
            <a:prstGeom prst="rect">
              <a:avLst/>
            </a:prstGeom>
          </p:spPr>
          <p:txBody>
            <a:bodyPr lIns="47589" tIns="47589" rIns="47589" bIns="47589" rtlCol="0" anchor="ctr"/>
            <a:lstStyle/>
            <a:p>
              <a:pPr marL="0" lvl="0" indent="0" algn="ctr">
                <a:lnSpc>
                  <a:spcPts val="1960"/>
                </a:lnSpc>
                <a:spcBef>
                  <a:spcPct val="0"/>
                </a:spcBef>
              </a:pPr>
              <a:endParaRPr/>
            </a:p>
          </p:txBody>
        </p:sp>
      </p:grpSp>
      <p:grpSp>
        <p:nvGrpSpPr>
          <p:cNvPr id="133" name="Group 133"/>
          <p:cNvGrpSpPr/>
          <p:nvPr/>
        </p:nvGrpSpPr>
        <p:grpSpPr>
          <a:xfrm>
            <a:off x="5914950" y="2548571"/>
            <a:ext cx="2087357" cy="177574"/>
            <a:chOff x="0" y="0"/>
            <a:chExt cx="899868" cy="76553"/>
          </a:xfrm>
        </p:grpSpPr>
        <p:sp>
          <p:nvSpPr>
            <p:cNvPr id="134" name="Freeform 134"/>
            <p:cNvSpPr/>
            <p:nvPr/>
          </p:nvSpPr>
          <p:spPr>
            <a:xfrm>
              <a:off x="0" y="0"/>
              <a:ext cx="899868" cy="76553"/>
            </a:xfrm>
            <a:custGeom>
              <a:avLst/>
              <a:gdLst/>
              <a:ahLst/>
              <a:cxnLst/>
              <a:rect l="l" t="t" r="r" b="b"/>
              <a:pathLst>
                <a:path w="899868" h="76553">
                  <a:moveTo>
                    <a:pt x="0" y="0"/>
                  </a:moveTo>
                  <a:lnTo>
                    <a:pt x="899868" y="0"/>
                  </a:lnTo>
                  <a:lnTo>
                    <a:pt x="899868" y="76553"/>
                  </a:lnTo>
                  <a:lnTo>
                    <a:pt x="0" y="76553"/>
                  </a:lnTo>
                  <a:close/>
                </a:path>
              </a:pathLst>
            </a:custGeom>
            <a:solidFill>
              <a:srgbClr val="FFDE59"/>
            </a:solidFill>
          </p:spPr>
          <p:txBody>
            <a:bodyPr/>
            <a:lstStyle/>
            <a:p>
              <a:endParaRPr lang="tr-TR"/>
            </a:p>
          </p:txBody>
        </p:sp>
        <p:sp>
          <p:nvSpPr>
            <p:cNvPr id="135" name="TextBox 135"/>
            <p:cNvSpPr txBox="1"/>
            <p:nvPr/>
          </p:nvSpPr>
          <p:spPr>
            <a:xfrm>
              <a:off x="0" y="-28575"/>
              <a:ext cx="899868" cy="105128"/>
            </a:xfrm>
            <a:prstGeom prst="rect">
              <a:avLst/>
            </a:prstGeom>
          </p:spPr>
          <p:txBody>
            <a:bodyPr lIns="47589" tIns="47589" rIns="47589" bIns="47589" rtlCol="0" anchor="ctr"/>
            <a:lstStyle/>
            <a:p>
              <a:pPr marL="0" lvl="0" indent="0" algn="ctr">
                <a:lnSpc>
                  <a:spcPts val="1960"/>
                </a:lnSpc>
                <a:spcBef>
                  <a:spcPct val="0"/>
                </a:spcBef>
              </a:pPr>
              <a:endParaRPr/>
            </a:p>
          </p:txBody>
        </p:sp>
      </p:grpSp>
      <p:grpSp>
        <p:nvGrpSpPr>
          <p:cNvPr id="136" name="Group 136"/>
          <p:cNvGrpSpPr/>
          <p:nvPr/>
        </p:nvGrpSpPr>
        <p:grpSpPr>
          <a:xfrm rot="-10800000">
            <a:off x="14651688" y="2451437"/>
            <a:ext cx="2087357" cy="1331631"/>
            <a:chOff x="0" y="0"/>
            <a:chExt cx="687684" cy="438708"/>
          </a:xfrm>
        </p:grpSpPr>
        <p:sp>
          <p:nvSpPr>
            <p:cNvPr id="137" name="Freeform 137"/>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138" name="TextBox 138"/>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sp>
        <p:nvSpPr>
          <p:cNvPr id="139" name="Freeform 139"/>
          <p:cNvSpPr/>
          <p:nvPr/>
        </p:nvSpPr>
        <p:spPr>
          <a:xfrm>
            <a:off x="15095187" y="2934026"/>
            <a:ext cx="1200359" cy="295489"/>
          </a:xfrm>
          <a:custGeom>
            <a:avLst/>
            <a:gdLst/>
            <a:ahLst/>
            <a:cxnLst/>
            <a:rect l="l" t="t" r="r" b="b"/>
            <a:pathLst>
              <a:path w="1200359" h="295489">
                <a:moveTo>
                  <a:pt x="0" y="0"/>
                </a:moveTo>
                <a:lnTo>
                  <a:pt x="1200359" y="0"/>
                </a:lnTo>
                <a:lnTo>
                  <a:pt x="1200359" y="295489"/>
                </a:lnTo>
                <a:lnTo>
                  <a:pt x="0" y="295489"/>
                </a:lnTo>
                <a:lnTo>
                  <a:pt x="0" y="0"/>
                </a:lnTo>
                <a:close/>
              </a:path>
            </a:pathLst>
          </a:custGeom>
          <a:blipFill>
            <a:blip r:embed="rId34" cstate="email">
              <a:extLst>
                <a:ext uri="{28A0092B-C50C-407E-A947-70E740481C1C}">
                  <a14:useLocalDpi xmlns:a14="http://schemas.microsoft.com/office/drawing/2010/main"/>
                </a:ext>
              </a:extLst>
            </a:blip>
            <a:stretch>
              <a:fillRect/>
            </a:stretch>
          </a:blipFill>
        </p:spPr>
        <p:txBody>
          <a:bodyPr/>
          <a:lstStyle/>
          <a:p>
            <a:endParaRPr lang="tr-TR"/>
          </a:p>
        </p:txBody>
      </p:sp>
      <p:sp>
        <p:nvSpPr>
          <p:cNvPr id="140" name="TextBox 140"/>
          <p:cNvSpPr txBox="1"/>
          <p:nvPr/>
        </p:nvSpPr>
        <p:spPr>
          <a:xfrm>
            <a:off x="15055483" y="3419543"/>
            <a:ext cx="1279768" cy="245855"/>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Mikromobilite - Batarya Teknolojileri</a:t>
            </a:r>
          </a:p>
        </p:txBody>
      </p:sp>
      <p:sp>
        <p:nvSpPr>
          <p:cNvPr id="141" name="TextBox 141"/>
          <p:cNvSpPr txBox="1"/>
          <p:nvPr/>
        </p:nvSpPr>
        <p:spPr>
          <a:xfrm>
            <a:off x="6317690" y="4816319"/>
            <a:ext cx="1279768" cy="245855"/>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Yapay Zeka ve Doğal Dil İşleme Teknolojileri</a:t>
            </a:r>
          </a:p>
        </p:txBody>
      </p:sp>
      <p:sp>
        <p:nvSpPr>
          <p:cNvPr id="142" name="TextBox 142"/>
          <p:cNvSpPr txBox="1"/>
          <p:nvPr/>
        </p:nvSpPr>
        <p:spPr>
          <a:xfrm>
            <a:off x="8504253" y="4816319"/>
            <a:ext cx="1279768" cy="245855"/>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Kurumsal Reklam Teknolojileri</a:t>
            </a:r>
          </a:p>
        </p:txBody>
      </p:sp>
      <p:sp>
        <p:nvSpPr>
          <p:cNvPr id="143" name="TextBox 143"/>
          <p:cNvSpPr txBox="1"/>
          <p:nvPr/>
        </p:nvSpPr>
        <p:spPr>
          <a:xfrm>
            <a:off x="10690269" y="4816319"/>
            <a:ext cx="1279768" cy="128406"/>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Bulut Mutfak Teknolojileri</a:t>
            </a:r>
          </a:p>
        </p:txBody>
      </p:sp>
      <p:sp>
        <p:nvSpPr>
          <p:cNvPr id="144" name="TextBox 144"/>
          <p:cNvSpPr txBox="1"/>
          <p:nvPr/>
        </p:nvSpPr>
        <p:spPr>
          <a:xfrm>
            <a:off x="12876558" y="4816319"/>
            <a:ext cx="1279768" cy="245855"/>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Kurumsal Büyük Veri Teknolojileri</a:t>
            </a:r>
          </a:p>
        </p:txBody>
      </p:sp>
      <p:grpSp>
        <p:nvGrpSpPr>
          <p:cNvPr id="145" name="Group 145"/>
          <p:cNvGrpSpPr/>
          <p:nvPr/>
        </p:nvGrpSpPr>
        <p:grpSpPr>
          <a:xfrm>
            <a:off x="8103867" y="8054822"/>
            <a:ext cx="2087357" cy="1331631"/>
            <a:chOff x="0" y="0"/>
            <a:chExt cx="687684" cy="438708"/>
          </a:xfrm>
        </p:grpSpPr>
        <p:sp>
          <p:nvSpPr>
            <p:cNvPr id="146" name="Freeform 146"/>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147" name="TextBox 147"/>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sp>
        <p:nvSpPr>
          <p:cNvPr id="148" name="Freeform 148"/>
          <p:cNvSpPr/>
          <p:nvPr/>
        </p:nvSpPr>
        <p:spPr>
          <a:xfrm>
            <a:off x="8405893" y="8515111"/>
            <a:ext cx="1381536" cy="340089"/>
          </a:xfrm>
          <a:custGeom>
            <a:avLst/>
            <a:gdLst/>
            <a:ahLst/>
            <a:cxnLst/>
            <a:rect l="l" t="t" r="r" b="b"/>
            <a:pathLst>
              <a:path w="1381536" h="340089">
                <a:moveTo>
                  <a:pt x="0" y="0"/>
                </a:moveTo>
                <a:lnTo>
                  <a:pt x="1381536" y="0"/>
                </a:lnTo>
                <a:lnTo>
                  <a:pt x="1381536" y="340089"/>
                </a:lnTo>
                <a:lnTo>
                  <a:pt x="0" y="340089"/>
                </a:lnTo>
                <a:lnTo>
                  <a:pt x="0" y="0"/>
                </a:lnTo>
                <a:close/>
              </a:path>
            </a:pathLst>
          </a:custGeom>
          <a:blipFill>
            <a:blip r:embed="rId35" cstate="email">
              <a:extLst>
                <a:ext uri="{28A0092B-C50C-407E-A947-70E740481C1C}">
                  <a14:useLocalDpi xmlns:a14="http://schemas.microsoft.com/office/drawing/2010/main"/>
                </a:ext>
              </a:extLst>
            </a:blip>
            <a:stretch>
              <a:fillRect/>
            </a:stretch>
          </a:blipFill>
        </p:spPr>
        <p:txBody>
          <a:bodyPr/>
          <a:lstStyle/>
          <a:p>
            <a:endParaRPr lang="tr-TR"/>
          </a:p>
        </p:txBody>
      </p:sp>
      <p:sp>
        <p:nvSpPr>
          <p:cNvPr id="149" name="TextBox 149"/>
          <p:cNvSpPr txBox="1"/>
          <p:nvPr/>
        </p:nvSpPr>
        <p:spPr>
          <a:xfrm>
            <a:off x="8507661" y="9022928"/>
            <a:ext cx="1279768" cy="128406"/>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Finansal Teknolojiler</a:t>
            </a:r>
          </a:p>
        </p:txBody>
      </p:sp>
      <p:sp>
        <p:nvSpPr>
          <p:cNvPr id="150" name="TextBox 150"/>
          <p:cNvSpPr txBox="1"/>
          <p:nvPr/>
        </p:nvSpPr>
        <p:spPr>
          <a:xfrm>
            <a:off x="1814081" y="6218743"/>
            <a:ext cx="1542925" cy="245855"/>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Kurumsal Stok ve Envanter Yönetim Teknolojileri</a:t>
            </a:r>
          </a:p>
        </p:txBody>
      </p:sp>
      <p:sp>
        <p:nvSpPr>
          <p:cNvPr id="151" name="TextBox 151"/>
          <p:cNvSpPr txBox="1"/>
          <p:nvPr/>
        </p:nvSpPr>
        <p:spPr>
          <a:xfrm>
            <a:off x="3999823" y="6216520"/>
            <a:ext cx="1542925" cy="245855"/>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Artırılmış Gerçeklik - Eğitim Teknolojileri</a:t>
            </a:r>
          </a:p>
        </p:txBody>
      </p:sp>
      <p:sp>
        <p:nvSpPr>
          <p:cNvPr id="152" name="TextBox 152"/>
          <p:cNvSpPr txBox="1"/>
          <p:nvPr/>
        </p:nvSpPr>
        <p:spPr>
          <a:xfrm>
            <a:off x="6051419" y="6263613"/>
            <a:ext cx="1812310" cy="128406"/>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Finansal Teknolojiler</a:t>
            </a:r>
          </a:p>
        </p:txBody>
      </p:sp>
      <p:sp>
        <p:nvSpPr>
          <p:cNvPr id="153" name="TextBox 153"/>
          <p:cNvSpPr txBox="1"/>
          <p:nvPr/>
        </p:nvSpPr>
        <p:spPr>
          <a:xfrm>
            <a:off x="8372401" y="6275245"/>
            <a:ext cx="1542925" cy="128406"/>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Finansal Teknolojiler</a:t>
            </a:r>
          </a:p>
        </p:txBody>
      </p:sp>
      <p:sp>
        <p:nvSpPr>
          <p:cNvPr id="154" name="TextBox 154"/>
          <p:cNvSpPr txBox="1"/>
          <p:nvPr/>
        </p:nvSpPr>
        <p:spPr>
          <a:xfrm>
            <a:off x="10558690" y="6275245"/>
            <a:ext cx="1542925" cy="128406"/>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Siber Güvenlik Teknolojileri</a:t>
            </a:r>
          </a:p>
        </p:txBody>
      </p:sp>
      <p:sp>
        <p:nvSpPr>
          <p:cNvPr id="155" name="TextBox 155"/>
          <p:cNvSpPr txBox="1"/>
          <p:nvPr/>
        </p:nvSpPr>
        <p:spPr>
          <a:xfrm>
            <a:off x="12744979" y="6263613"/>
            <a:ext cx="1542925" cy="128406"/>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Sürdürülebilirlik Teknolojileri</a:t>
            </a:r>
          </a:p>
        </p:txBody>
      </p:sp>
      <p:sp>
        <p:nvSpPr>
          <p:cNvPr id="156" name="TextBox 156"/>
          <p:cNvSpPr txBox="1"/>
          <p:nvPr/>
        </p:nvSpPr>
        <p:spPr>
          <a:xfrm>
            <a:off x="14931268" y="6275245"/>
            <a:ext cx="1542925" cy="128406"/>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Mobil Uygulama Teknolojileri</a:t>
            </a:r>
          </a:p>
        </p:txBody>
      </p:sp>
      <p:sp>
        <p:nvSpPr>
          <p:cNvPr id="157" name="TextBox 157"/>
          <p:cNvSpPr txBox="1"/>
          <p:nvPr/>
        </p:nvSpPr>
        <p:spPr>
          <a:xfrm>
            <a:off x="1814081" y="7650018"/>
            <a:ext cx="1542925" cy="128406"/>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Eğitim ve Aile Teknolojileri</a:t>
            </a:r>
          </a:p>
        </p:txBody>
      </p:sp>
      <p:sp>
        <p:nvSpPr>
          <p:cNvPr id="158" name="TextBox 158"/>
          <p:cNvSpPr txBox="1"/>
          <p:nvPr/>
        </p:nvSpPr>
        <p:spPr>
          <a:xfrm>
            <a:off x="3999823" y="7591294"/>
            <a:ext cx="1542925" cy="128406"/>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Kurumsal Büyük Veri Teknolojileri</a:t>
            </a:r>
          </a:p>
        </p:txBody>
      </p:sp>
      <p:sp>
        <p:nvSpPr>
          <p:cNvPr id="159" name="TextBox 159"/>
          <p:cNvSpPr txBox="1"/>
          <p:nvPr/>
        </p:nvSpPr>
        <p:spPr>
          <a:xfrm>
            <a:off x="6186112" y="7650018"/>
            <a:ext cx="1542925" cy="128406"/>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Kurumsal Teknolojiler</a:t>
            </a:r>
          </a:p>
        </p:txBody>
      </p:sp>
      <p:sp>
        <p:nvSpPr>
          <p:cNvPr id="160" name="TextBox 160"/>
          <p:cNvSpPr txBox="1"/>
          <p:nvPr/>
        </p:nvSpPr>
        <p:spPr>
          <a:xfrm>
            <a:off x="8372401" y="7650018"/>
            <a:ext cx="1542925" cy="128406"/>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Finansal Teknolojiler</a:t>
            </a:r>
          </a:p>
        </p:txBody>
      </p:sp>
      <p:sp>
        <p:nvSpPr>
          <p:cNvPr id="161" name="TextBox 161"/>
          <p:cNvSpPr txBox="1"/>
          <p:nvPr/>
        </p:nvSpPr>
        <p:spPr>
          <a:xfrm>
            <a:off x="10558690" y="7650018"/>
            <a:ext cx="1542925" cy="245855"/>
          </a:xfrm>
          <a:prstGeom prst="rect">
            <a:avLst/>
          </a:prstGeom>
        </p:spPr>
        <p:txBody>
          <a:bodyPr lIns="0" tIns="0" rIns="0" bIns="0" rtlCol="0" anchor="t">
            <a:spAutoFit/>
          </a:bodyPr>
          <a:lstStyle/>
          <a:p>
            <a:pPr algn="ctr">
              <a:lnSpc>
                <a:spcPts val="971"/>
              </a:lnSpc>
            </a:pPr>
            <a:r>
              <a:rPr lang="en-US" sz="693" i="1" spc="48">
                <a:solidFill>
                  <a:srgbClr val="FFFFFF">
                    <a:alpha val="71765"/>
                  </a:srgbClr>
                </a:solidFill>
                <a:latin typeface="Arial Italics"/>
                <a:ea typeface="Arial Italics"/>
                <a:cs typeface="Arial Italics"/>
                <a:sym typeface="Arial Italics"/>
              </a:rPr>
              <a:t>Yapay Zeka ve Doğal </a:t>
            </a:r>
          </a:p>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Dil İşleme Teknolojileri</a:t>
            </a:r>
          </a:p>
        </p:txBody>
      </p:sp>
      <p:sp>
        <p:nvSpPr>
          <p:cNvPr id="162" name="TextBox 162"/>
          <p:cNvSpPr txBox="1"/>
          <p:nvPr/>
        </p:nvSpPr>
        <p:spPr>
          <a:xfrm>
            <a:off x="12744979" y="7641210"/>
            <a:ext cx="1542925" cy="128406"/>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Oyun Teknolojileri</a:t>
            </a:r>
          </a:p>
        </p:txBody>
      </p:sp>
      <p:sp>
        <p:nvSpPr>
          <p:cNvPr id="163" name="TextBox 163"/>
          <p:cNvSpPr txBox="1"/>
          <p:nvPr/>
        </p:nvSpPr>
        <p:spPr>
          <a:xfrm>
            <a:off x="14931268" y="7691125"/>
            <a:ext cx="1542925" cy="128406"/>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Akıllı Robotik Teknolojileri</a:t>
            </a:r>
          </a:p>
        </p:txBody>
      </p:sp>
      <p:sp>
        <p:nvSpPr>
          <p:cNvPr id="164" name="TextBox 164"/>
          <p:cNvSpPr txBox="1"/>
          <p:nvPr/>
        </p:nvSpPr>
        <p:spPr>
          <a:xfrm>
            <a:off x="1814081" y="9038351"/>
            <a:ext cx="1542925" cy="245855"/>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Akıllı Robotik ve Sağlık Teknolojileri</a:t>
            </a:r>
          </a:p>
        </p:txBody>
      </p:sp>
      <p:sp>
        <p:nvSpPr>
          <p:cNvPr id="165" name="TextBox 165"/>
          <p:cNvSpPr txBox="1"/>
          <p:nvPr/>
        </p:nvSpPr>
        <p:spPr>
          <a:xfrm>
            <a:off x="3999823" y="9097075"/>
            <a:ext cx="1542925" cy="128406"/>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Sağlık Teknolojileri</a:t>
            </a:r>
          </a:p>
        </p:txBody>
      </p:sp>
      <p:sp>
        <p:nvSpPr>
          <p:cNvPr id="166" name="TextBox 166"/>
          <p:cNvSpPr txBox="1"/>
          <p:nvPr/>
        </p:nvSpPr>
        <p:spPr>
          <a:xfrm>
            <a:off x="6186112" y="9097075"/>
            <a:ext cx="1542925" cy="128406"/>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Kurumsal Teknolojiler</a:t>
            </a:r>
          </a:p>
        </p:txBody>
      </p:sp>
      <p:sp>
        <p:nvSpPr>
          <p:cNvPr id="167" name="TextBox 167"/>
          <p:cNvSpPr txBox="1"/>
          <p:nvPr/>
        </p:nvSpPr>
        <p:spPr>
          <a:xfrm>
            <a:off x="10558690" y="9097075"/>
            <a:ext cx="1542925" cy="128406"/>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Akıllı Robotik Teknolojileri</a:t>
            </a:r>
          </a:p>
        </p:txBody>
      </p:sp>
      <p:sp>
        <p:nvSpPr>
          <p:cNvPr id="168" name="TextBox 168"/>
          <p:cNvSpPr txBox="1"/>
          <p:nvPr/>
        </p:nvSpPr>
        <p:spPr>
          <a:xfrm>
            <a:off x="12744979" y="9097075"/>
            <a:ext cx="1542925" cy="128406"/>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Akıllı Robotik Teknolojileri</a:t>
            </a:r>
          </a:p>
        </p:txBody>
      </p:sp>
      <p:sp>
        <p:nvSpPr>
          <p:cNvPr id="169" name="TextBox 169"/>
          <p:cNvSpPr txBox="1"/>
          <p:nvPr/>
        </p:nvSpPr>
        <p:spPr>
          <a:xfrm>
            <a:off x="14931268" y="9038351"/>
            <a:ext cx="1542925" cy="245855"/>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Türkiye Girişim Ekosistemi Veri Bankası</a:t>
            </a:r>
          </a:p>
        </p:txBody>
      </p:sp>
      <p:sp>
        <p:nvSpPr>
          <p:cNvPr id="170" name="TextBox 170"/>
          <p:cNvSpPr txBox="1"/>
          <p:nvPr/>
        </p:nvSpPr>
        <p:spPr>
          <a:xfrm>
            <a:off x="10686586" y="3416156"/>
            <a:ext cx="1279768" cy="128406"/>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Finansal Teknolojiler</a:t>
            </a:r>
          </a:p>
        </p:txBody>
      </p:sp>
      <p:sp>
        <p:nvSpPr>
          <p:cNvPr id="171" name="TextBox 171"/>
          <p:cNvSpPr txBox="1"/>
          <p:nvPr/>
        </p:nvSpPr>
        <p:spPr>
          <a:xfrm>
            <a:off x="12872876" y="3416156"/>
            <a:ext cx="1279768" cy="128406"/>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Finansal Teknolojiler</a:t>
            </a:r>
          </a:p>
        </p:txBody>
      </p:sp>
      <p:sp>
        <p:nvSpPr>
          <p:cNvPr id="172" name="TextBox 172"/>
          <p:cNvSpPr txBox="1"/>
          <p:nvPr/>
        </p:nvSpPr>
        <p:spPr>
          <a:xfrm>
            <a:off x="10502989" y="2558867"/>
            <a:ext cx="1646963" cy="128406"/>
          </a:xfrm>
          <a:prstGeom prst="rect">
            <a:avLst/>
          </a:prstGeom>
        </p:spPr>
        <p:txBody>
          <a:bodyPr lIns="0" tIns="0" rIns="0" bIns="0" rtlCol="0" anchor="t">
            <a:spAutoFit/>
          </a:bodyPr>
          <a:lstStyle/>
          <a:p>
            <a:pPr algn="ctr">
              <a:lnSpc>
                <a:spcPts val="971"/>
              </a:lnSpc>
              <a:spcBef>
                <a:spcPct val="0"/>
              </a:spcBef>
            </a:pPr>
            <a:r>
              <a:rPr lang="en-US" sz="693" b="1" i="1" spc="48">
                <a:solidFill>
                  <a:srgbClr val="000000">
                    <a:alpha val="71765"/>
                  </a:srgbClr>
                </a:solidFill>
                <a:latin typeface="Arial Bold Italics"/>
                <a:ea typeface="Arial Bold Italics"/>
                <a:cs typeface="Arial Bold Italics"/>
                <a:sym typeface="Arial Bold Italics"/>
              </a:rPr>
              <a:t>Başarılı Çıkış</a:t>
            </a:r>
          </a:p>
        </p:txBody>
      </p:sp>
      <p:sp>
        <p:nvSpPr>
          <p:cNvPr id="173" name="TextBox 173"/>
          <p:cNvSpPr txBox="1"/>
          <p:nvPr/>
        </p:nvSpPr>
        <p:spPr>
          <a:xfrm>
            <a:off x="12689278" y="2558867"/>
            <a:ext cx="1646963" cy="128406"/>
          </a:xfrm>
          <a:prstGeom prst="rect">
            <a:avLst/>
          </a:prstGeom>
        </p:spPr>
        <p:txBody>
          <a:bodyPr lIns="0" tIns="0" rIns="0" bIns="0" rtlCol="0" anchor="t">
            <a:spAutoFit/>
          </a:bodyPr>
          <a:lstStyle/>
          <a:p>
            <a:pPr algn="ctr">
              <a:lnSpc>
                <a:spcPts val="971"/>
              </a:lnSpc>
              <a:spcBef>
                <a:spcPct val="0"/>
              </a:spcBef>
            </a:pPr>
            <a:r>
              <a:rPr lang="en-US" sz="693" b="1" i="1" spc="48">
                <a:solidFill>
                  <a:srgbClr val="000000">
                    <a:alpha val="71765"/>
                  </a:srgbClr>
                </a:solidFill>
                <a:latin typeface="Arial Bold Italics"/>
                <a:ea typeface="Arial Bold Italics"/>
                <a:cs typeface="Arial Bold Italics"/>
                <a:sym typeface="Arial Bold Italics"/>
              </a:rPr>
              <a:t>Başarılı Çıkış</a:t>
            </a:r>
          </a:p>
        </p:txBody>
      </p:sp>
      <p:grpSp>
        <p:nvGrpSpPr>
          <p:cNvPr id="174" name="Group 174"/>
          <p:cNvGrpSpPr/>
          <p:nvPr/>
        </p:nvGrpSpPr>
        <p:grpSpPr>
          <a:xfrm>
            <a:off x="1541591" y="3846357"/>
            <a:ext cx="2087357" cy="1331631"/>
            <a:chOff x="0" y="0"/>
            <a:chExt cx="687684" cy="438708"/>
          </a:xfrm>
        </p:grpSpPr>
        <p:sp>
          <p:nvSpPr>
            <p:cNvPr id="175" name="Freeform 175"/>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176" name="TextBox 176"/>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sp>
        <p:nvSpPr>
          <p:cNvPr id="177" name="Freeform 177"/>
          <p:cNvSpPr/>
          <p:nvPr/>
        </p:nvSpPr>
        <p:spPr>
          <a:xfrm>
            <a:off x="1990166" y="4278094"/>
            <a:ext cx="1222329" cy="351381"/>
          </a:xfrm>
          <a:custGeom>
            <a:avLst/>
            <a:gdLst/>
            <a:ahLst/>
            <a:cxnLst/>
            <a:rect l="l" t="t" r="r" b="b"/>
            <a:pathLst>
              <a:path w="1222329" h="351381">
                <a:moveTo>
                  <a:pt x="0" y="0"/>
                </a:moveTo>
                <a:lnTo>
                  <a:pt x="1222329" y="0"/>
                </a:lnTo>
                <a:lnTo>
                  <a:pt x="1222329" y="351381"/>
                </a:lnTo>
                <a:lnTo>
                  <a:pt x="0" y="351381"/>
                </a:lnTo>
                <a:lnTo>
                  <a:pt x="0" y="0"/>
                </a:lnTo>
                <a:close/>
              </a:path>
            </a:pathLst>
          </a:custGeom>
          <a:blipFill>
            <a:blip r:embed="rId36" cstate="email">
              <a:extLst>
                <a:ext uri="{28A0092B-C50C-407E-A947-70E740481C1C}">
                  <a14:useLocalDpi xmlns:a14="http://schemas.microsoft.com/office/drawing/2010/main"/>
                </a:ext>
              </a:extLst>
            </a:blip>
            <a:stretch>
              <a:fillRect/>
            </a:stretch>
          </a:blipFill>
        </p:spPr>
        <p:txBody>
          <a:bodyPr/>
          <a:lstStyle/>
          <a:p>
            <a:endParaRPr lang="tr-TR"/>
          </a:p>
        </p:txBody>
      </p:sp>
      <p:sp>
        <p:nvSpPr>
          <p:cNvPr id="178" name="TextBox 178"/>
          <p:cNvSpPr txBox="1"/>
          <p:nvPr/>
        </p:nvSpPr>
        <p:spPr>
          <a:xfrm>
            <a:off x="1813807" y="4888610"/>
            <a:ext cx="1542925" cy="128406"/>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Akıllı Robotik Teknolojileri</a:t>
            </a:r>
          </a:p>
        </p:txBody>
      </p:sp>
      <p:sp>
        <p:nvSpPr>
          <p:cNvPr id="179" name="TextBox 179"/>
          <p:cNvSpPr txBox="1"/>
          <p:nvPr/>
        </p:nvSpPr>
        <p:spPr>
          <a:xfrm>
            <a:off x="1945386" y="3416156"/>
            <a:ext cx="1279768" cy="245855"/>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Orta - İleri Aşama Teknoloji Girişimleri Yatırım Fonu</a:t>
            </a:r>
          </a:p>
        </p:txBody>
      </p:sp>
      <p:sp>
        <p:nvSpPr>
          <p:cNvPr id="180" name="TextBox 180"/>
          <p:cNvSpPr txBox="1"/>
          <p:nvPr/>
        </p:nvSpPr>
        <p:spPr>
          <a:xfrm>
            <a:off x="4131128" y="3416156"/>
            <a:ext cx="1279768" cy="245855"/>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Erken Aşama Teknoloji Girişimleri Yatırım Fonu</a:t>
            </a:r>
          </a:p>
        </p:txBody>
      </p:sp>
      <p:sp>
        <p:nvSpPr>
          <p:cNvPr id="181" name="TextBox 181"/>
          <p:cNvSpPr txBox="1"/>
          <p:nvPr/>
        </p:nvSpPr>
        <p:spPr>
          <a:xfrm>
            <a:off x="6028794" y="3416156"/>
            <a:ext cx="1857013" cy="245855"/>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Erken Aşama Teknoloji Girişimleri Birincil ve İkincil Piyasa Yatırım Fonu</a:t>
            </a:r>
          </a:p>
        </p:txBody>
      </p:sp>
      <p:sp>
        <p:nvSpPr>
          <p:cNvPr id="182" name="TextBox 182"/>
          <p:cNvSpPr txBox="1"/>
          <p:nvPr/>
        </p:nvSpPr>
        <p:spPr>
          <a:xfrm>
            <a:off x="1761788" y="2558867"/>
            <a:ext cx="1646963" cy="128406"/>
          </a:xfrm>
          <a:prstGeom prst="rect">
            <a:avLst/>
          </a:prstGeom>
        </p:spPr>
        <p:txBody>
          <a:bodyPr lIns="0" tIns="0" rIns="0" bIns="0" rtlCol="0" anchor="t">
            <a:spAutoFit/>
          </a:bodyPr>
          <a:lstStyle/>
          <a:p>
            <a:pPr algn="ctr">
              <a:lnSpc>
                <a:spcPts val="971"/>
              </a:lnSpc>
              <a:spcBef>
                <a:spcPct val="0"/>
              </a:spcBef>
            </a:pPr>
            <a:r>
              <a:rPr lang="en-US" sz="693" b="1" i="1" spc="48">
                <a:solidFill>
                  <a:srgbClr val="000000">
                    <a:alpha val="71765"/>
                  </a:srgbClr>
                </a:solidFill>
                <a:latin typeface="Arial Bold Italics"/>
                <a:ea typeface="Arial Bold Italics"/>
                <a:cs typeface="Arial Bold Italics"/>
                <a:sym typeface="Arial Bold Italics"/>
              </a:rPr>
              <a:t>Fon Yatırımı</a:t>
            </a:r>
          </a:p>
        </p:txBody>
      </p:sp>
      <p:sp>
        <p:nvSpPr>
          <p:cNvPr id="183" name="TextBox 183"/>
          <p:cNvSpPr txBox="1"/>
          <p:nvPr/>
        </p:nvSpPr>
        <p:spPr>
          <a:xfrm>
            <a:off x="3948311" y="2558867"/>
            <a:ext cx="1646963" cy="128406"/>
          </a:xfrm>
          <a:prstGeom prst="rect">
            <a:avLst/>
          </a:prstGeom>
        </p:spPr>
        <p:txBody>
          <a:bodyPr lIns="0" tIns="0" rIns="0" bIns="0" rtlCol="0" anchor="t">
            <a:spAutoFit/>
          </a:bodyPr>
          <a:lstStyle/>
          <a:p>
            <a:pPr algn="ctr">
              <a:lnSpc>
                <a:spcPts val="971"/>
              </a:lnSpc>
              <a:spcBef>
                <a:spcPct val="0"/>
              </a:spcBef>
            </a:pPr>
            <a:r>
              <a:rPr lang="en-US" sz="693" b="1" i="1" spc="48">
                <a:solidFill>
                  <a:srgbClr val="000000">
                    <a:alpha val="71765"/>
                  </a:srgbClr>
                </a:solidFill>
                <a:latin typeface="Arial Bold Italics"/>
                <a:ea typeface="Arial Bold Italics"/>
                <a:cs typeface="Arial Bold Italics"/>
                <a:sym typeface="Arial Bold Italics"/>
              </a:rPr>
              <a:t>Fon Yatırımı</a:t>
            </a:r>
          </a:p>
        </p:txBody>
      </p:sp>
      <p:sp>
        <p:nvSpPr>
          <p:cNvPr id="184" name="TextBox 184"/>
          <p:cNvSpPr txBox="1"/>
          <p:nvPr/>
        </p:nvSpPr>
        <p:spPr>
          <a:xfrm>
            <a:off x="6135147" y="2558867"/>
            <a:ext cx="1646963" cy="128406"/>
          </a:xfrm>
          <a:prstGeom prst="rect">
            <a:avLst/>
          </a:prstGeom>
        </p:spPr>
        <p:txBody>
          <a:bodyPr lIns="0" tIns="0" rIns="0" bIns="0" rtlCol="0" anchor="t">
            <a:spAutoFit/>
          </a:bodyPr>
          <a:lstStyle/>
          <a:p>
            <a:pPr algn="ctr">
              <a:lnSpc>
                <a:spcPts val="971"/>
              </a:lnSpc>
              <a:spcBef>
                <a:spcPct val="0"/>
              </a:spcBef>
            </a:pPr>
            <a:r>
              <a:rPr lang="en-US" sz="693" b="1" i="1" spc="48">
                <a:solidFill>
                  <a:srgbClr val="000000">
                    <a:alpha val="71765"/>
                  </a:srgbClr>
                </a:solidFill>
                <a:latin typeface="Arial Bold Italics"/>
                <a:ea typeface="Arial Bold Italics"/>
                <a:cs typeface="Arial Bold Italics"/>
                <a:sym typeface="Arial Bold Italics"/>
              </a:rPr>
              <a:t>Fon Yatırımı</a:t>
            </a:r>
          </a:p>
        </p:txBody>
      </p:sp>
      <p:grpSp>
        <p:nvGrpSpPr>
          <p:cNvPr id="185" name="Group 185"/>
          <p:cNvGrpSpPr/>
          <p:nvPr/>
        </p:nvGrpSpPr>
        <p:grpSpPr>
          <a:xfrm>
            <a:off x="3731288" y="3853130"/>
            <a:ext cx="2087357" cy="1331631"/>
            <a:chOff x="0" y="0"/>
            <a:chExt cx="687684" cy="438708"/>
          </a:xfrm>
        </p:grpSpPr>
        <p:sp>
          <p:nvSpPr>
            <p:cNvPr id="186" name="Freeform 186"/>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187" name="TextBox 187"/>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sp>
        <p:nvSpPr>
          <p:cNvPr id="188" name="Freeform 188"/>
          <p:cNvSpPr/>
          <p:nvPr/>
        </p:nvSpPr>
        <p:spPr>
          <a:xfrm>
            <a:off x="4298452" y="4352846"/>
            <a:ext cx="953030" cy="234605"/>
          </a:xfrm>
          <a:custGeom>
            <a:avLst/>
            <a:gdLst/>
            <a:ahLst/>
            <a:cxnLst/>
            <a:rect l="l" t="t" r="r" b="b"/>
            <a:pathLst>
              <a:path w="953030" h="234605">
                <a:moveTo>
                  <a:pt x="0" y="0"/>
                </a:moveTo>
                <a:lnTo>
                  <a:pt x="953030" y="0"/>
                </a:lnTo>
                <a:lnTo>
                  <a:pt x="953030" y="234605"/>
                </a:lnTo>
                <a:lnTo>
                  <a:pt x="0" y="234605"/>
                </a:lnTo>
                <a:lnTo>
                  <a:pt x="0" y="0"/>
                </a:lnTo>
                <a:close/>
              </a:path>
            </a:pathLst>
          </a:custGeom>
          <a:blipFill>
            <a:blip r:embed="rId37" cstate="email">
              <a:extLst>
                <a:ext uri="{28A0092B-C50C-407E-A947-70E740481C1C}">
                  <a14:useLocalDpi xmlns:a14="http://schemas.microsoft.com/office/drawing/2010/main"/>
                </a:ext>
              </a:extLst>
            </a:blip>
            <a:stretch>
              <a:fillRect/>
            </a:stretch>
          </a:blipFill>
        </p:spPr>
        <p:txBody>
          <a:bodyPr/>
          <a:lstStyle/>
          <a:p>
            <a:endParaRPr lang="tr-TR"/>
          </a:p>
        </p:txBody>
      </p:sp>
      <p:sp>
        <p:nvSpPr>
          <p:cNvPr id="189" name="TextBox 189"/>
          <p:cNvSpPr txBox="1"/>
          <p:nvPr/>
        </p:nvSpPr>
        <p:spPr>
          <a:xfrm>
            <a:off x="4135083" y="4821236"/>
            <a:ext cx="1279768" cy="245855"/>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Kurumsal Yazılım Platform Teknolojileri</a:t>
            </a:r>
          </a:p>
        </p:txBody>
      </p:sp>
      <p:grpSp>
        <p:nvGrpSpPr>
          <p:cNvPr id="190" name="Group 190"/>
          <p:cNvGrpSpPr/>
          <p:nvPr/>
        </p:nvGrpSpPr>
        <p:grpSpPr>
          <a:xfrm>
            <a:off x="8100185" y="2448051"/>
            <a:ext cx="2087357" cy="1331631"/>
            <a:chOff x="0" y="0"/>
            <a:chExt cx="687684" cy="438708"/>
          </a:xfrm>
        </p:grpSpPr>
        <p:sp>
          <p:nvSpPr>
            <p:cNvPr id="191" name="Freeform 191"/>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192" name="TextBox 192"/>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sp>
        <p:nvSpPr>
          <p:cNvPr id="193" name="TextBox 193"/>
          <p:cNvSpPr txBox="1"/>
          <p:nvPr/>
        </p:nvSpPr>
        <p:spPr>
          <a:xfrm>
            <a:off x="8372401" y="3431580"/>
            <a:ext cx="1542925" cy="245855"/>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Erken Aşama Teknoloji Girişimleri Yatırım Fonu</a:t>
            </a:r>
          </a:p>
        </p:txBody>
      </p:sp>
      <p:sp>
        <p:nvSpPr>
          <p:cNvPr id="194" name="Freeform 194"/>
          <p:cNvSpPr/>
          <p:nvPr/>
        </p:nvSpPr>
        <p:spPr>
          <a:xfrm>
            <a:off x="8613211" y="2885164"/>
            <a:ext cx="1093975" cy="315570"/>
          </a:xfrm>
          <a:custGeom>
            <a:avLst/>
            <a:gdLst/>
            <a:ahLst/>
            <a:cxnLst/>
            <a:rect l="l" t="t" r="r" b="b"/>
            <a:pathLst>
              <a:path w="1093975" h="315570">
                <a:moveTo>
                  <a:pt x="0" y="0"/>
                </a:moveTo>
                <a:lnTo>
                  <a:pt x="1093974" y="0"/>
                </a:lnTo>
                <a:lnTo>
                  <a:pt x="1093974" y="315570"/>
                </a:lnTo>
                <a:lnTo>
                  <a:pt x="0" y="315570"/>
                </a:lnTo>
                <a:lnTo>
                  <a:pt x="0" y="0"/>
                </a:lnTo>
                <a:close/>
              </a:path>
            </a:pathLst>
          </a:custGeom>
          <a:blipFill>
            <a:blip r:embed="rId38" cstate="email">
              <a:extLst>
                <a:ext uri="{28A0092B-C50C-407E-A947-70E740481C1C}">
                  <a14:useLocalDpi xmlns:a14="http://schemas.microsoft.com/office/drawing/2010/main"/>
                </a:ext>
              </a:extLst>
            </a:blip>
            <a:stretch>
              <a:fillRect/>
            </a:stretch>
          </a:blipFill>
        </p:spPr>
        <p:txBody>
          <a:bodyPr/>
          <a:lstStyle/>
          <a:p>
            <a:endParaRPr lang="tr-TR"/>
          </a:p>
        </p:txBody>
      </p:sp>
      <p:grpSp>
        <p:nvGrpSpPr>
          <p:cNvPr id="195" name="Group 195"/>
          <p:cNvGrpSpPr/>
          <p:nvPr/>
        </p:nvGrpSpPr>
        <p:grpSpPr>
          <a:xfrm>
            <a:off x="14659052" y="3848213"/>
            <a:ext cx="2087357" cy="1331631"/>
            <a:chOff x="0" y="0"/>
            <a:chExt cx="687684" cy="438708"/>
          </a:xfrm>
        </p:grpSpPr>
        <p:sp>
          <p:nvSpPr>
            <p:cNvPr id="196" name="Freeform 196"/>
            <p:cNvSpPr/>
            <p:nvPr/>
          </p:nvSpPr>
          <p:spPr>
            <a:xfrm>
              <a:off x="0" y="0"/>
              <a:ext cx="687684" cy="438708"/>
            </a:xfrm>
            <a:custGeom>
              <a:avLst/>
              <a:gdLst/>
              <a:ahLst/>
              <a:cxnLst/>
              <a:rect l="l" t="t" r="r" b="b"/>
              <a:pathLst>
                <a:path w="687684" h="438708">
                  <a:moveTo>
                    <a:pt x="0" y="0"/>
                  </a:moveTo>
                  <a:lnTo>
                    <a:pt x="687684" y="0"/>
                  </a:lnTo>
                  <a:lnTo>
                    <a:pt x="687684" y="438708"/>
                  </a:lnTo>
                  <a:lnTo>
                    <a:pt x="0" y="438708"/>
                  </a:lnTo>
                  <a:close/>
                </a:path>
              </a:pathLst>
            </a:custGeom>
            <a:gradFill rotWithShape="1">
              <a:gsLst>
                <a:gs pos="0">
                  <a:srgbClr val="000000">
                    <a:alpha val="62000"/>
                  </a:srgbClr>
                </a:gs>
                <a:gs pos="100000">
                  <a:srgbClr val="0543FE">
                    <a:alpha val="62000"/>
                  </a:srgbClr>
                </a:gs>
              </a:gsLst>
              <a:path path="circle">
                <a:fillToRect l="50000" t="50000" r="50000" b="50000"/>
              </a:path>
            </a:gradFill>
            <a:ln cap="sq">
              <a:noFill/>
              <a:prstDash val="solid"/>
              <a:miter/>
            </a:ln>
          </p:spPr>
          <p:txBody>
            <a:bodyPr/>
            <a:lstStyle/>
            <a:p>
              <a:endParaRPr lang="tr-TR"/>
            </a:p>
          </p:txBody>
        </p:sp>
        <p:sp>
          <p:nvSpPr>
            <p:cNvPr id="197" name="TextBox 197"/>
            <p:cNvSpPr txBox="1"/>
            <p:nvPr/>
          </p:nvSpPr>
          <p:spPr>
            <a:xfrm>
              <a:off x="0" y="-28575"/>
              <a:ext cx="687684" cy="467283"/>
            </a:xfrm>
            <a:prstGeom prst="rect">
              <a:avLst/>
            </a:prstGeom>
          </p:spPr>
          <p:txBody>
            <a:bodyPr lIns="47589" tIns="47589" rIns="47589" bIns="47589" rtlCol="0" anchor="ctr"/>
            <a:lstStyle/>
            <a:p>
              <a:pPr marL="0" lvl="0" indent="0" algn="ctr">
                <a:lnSpc>
                  <a:spcPts val="1960"/>
                </a:lnSpc>
                <a:spcBef>
                  <a:spcPct val="0"/>
                </a:spcBef>
              </a:pPr>
              <a:endParaRPr/>
            </a:p>
          </p:txBody>
        </p:sp>
      </p:grpSp>
      <p:sp>
        <p:nvSpPr>
          <p:cNvPr id="198" name="Freeform 198"/>
          <p:cNvSpPr/>
          <p:nvPr/>
        </p:nvSpPr>
        <p:spPr>
          <a:xfrm>
            <a:off x="15023915" y="4311444"/>
            <a:ext cx="1357631" cy="334205"/>
          </a:xfrm>
          <a:custGeom>
            <a:avLst/>
            <a:gdLst/>
            <a:ahLst/>
            <a:cxnLst/>
            <a:rect l="l" t="t" r="r" b="b"/>
            <a:pathLst>
              <a:path w="1357631" h="334205">
                <a:moveTo>
                  <a:pt x="0" y="0"/>
                </a:moveTo>
                <a:lnTo>
                  <a:pt x="1357631" y="0"/>
                </a:lnTo>
                <a:lnTo>
                  <a:pt x="1357631" y="334205"/>
                </a:lnTo>
                <a:lnTo>
                  <a:pt x="0" y="334205"/>
                </a:lnTo>
                <a:lnTo>
                  <a:pt x="0" y="0"/>
                </a:lnTo>
                <a:close/>
              </a:path>
            </a:pathLst>
          </a:custGeom>
          <a:blipFill>
            <a:blip r:embed="rId39" cstate="email">
              <a:extLst>
                <a:ext uri="{28A0092B-C50C-407E-A947-70E740481C1C}">
                  <a14:useLocalDpi xmlns:a14="http://schemas.microsoft.com/office/drawing/2010/main"/>
                </a:ext>
              </a:extLst>
            </a:blip>
            <a:stretch>
              <a:fillRect/>
            </a:stretch>
          </a:blipFill>
        </p:spPr>
        <p:txBody>
          <a:bodyPr/>
          <a:lstStyle/>
          <a:p>
            <a:endParaRPr lang="tr-TR"/>
          </a:p>
        </p:txBody>
      </p:sp>
      <p:sp>
        <p:nvSpPr>
          <p:cNvPr id="199" name="TextBox 199"/>
          <p:cNvSpPr txBox="1"/>
          <p:nvPr/>
        </p:nvSpPr>
        <p:spPr>
          <a:xfrm>
            <a:off x="15062847" y="4816319"/>
            <a:ext cx="1279768" cy="128406"/>
          </a:xfrm>
          <a:prstGeom prst="rect">
            <a:avLst/>
          </a:prstGeom>
        </p:spPr>
        <p:txBody>
          <a:bodyPr lIns="0" tIns="0" rIns="0" bIns="0" rtlCol="0" anchor="t">
            <a:spAutoFit/>
          </a:bodyPr>
          <a:lstStyle/>
          <a:p>
            <a:pPr algn="ctr">
              <a:lnSpc>
                <a:spcPts val="971"/>
              </a:lnSpc>
              <a:spcBef>
                <a:spcPct val="0"/>
              </a:spcBef>
            </a:pPr>
            <a:r>
              <a:rPr lang="en-US" sz="693" i="1" spc="48">
                <a:solidFill>
                  <a:srgbClr val="FFFFFF">
                    <a:alpha val="71765"/>
                  </a:srgbClr>
                </a:solidFill>
                <a:latin typeface="Arial Italics"/>
                <a:ea typeface="Arial Italics"/>
                <a:cs typeface="Arial Italics"/>
                <a:sym typeface="Arial Italics"/>
              </a:rPr>
              <a:t>Dijital Medya Teknolojileri</a:t>
            </a:r>
          </a:p>
        </p:txBody>
      </p:sp>
      <p:grpSp>
        <p:nvGrpSpPr>
          <p:cNvPr id="200" name="Group 200"/>
          <p:cNvGrpSpPr/>
          <p:nvPr/>
        </p:nvGrpSpPr>
        <p:grpSpPr>
          <a:xfrm>
            <a:off x="8107082" y="2548571"/>
            <a:ext cx="2087357" cy="177574"/>
            <a:chOff x="0" y="0"/>
            <a:chExt cx="899868" cy="76553"/>
          </a:xfrm>
        </p:grpSpPr>
        <p:sp>
          <p:nvSpPr>
            <p:cNvPr id="201" name="Freeform 201"/>
            <p:cNvSpPr/>
            <p:nvPr/>
          </p:nvSpPr>
          <p:spPr>
            <a:xfrm>
              <a:off x="0" y="0"/>
              <a:ext cx="899868" cy="76553"/>
            </a:xfrm>
            <a:custGeom>
              <a:avLst/>
              <a:gdLst/>
              <a:ahLst/>
              <a:cxnLst/>
              <a:rect l="l" t="t" r="r" b="b"/>
              <a:pathLst>
                <a:path w="899868" h="76553">
                  <a:moveTo>
                    <a:pt x="0" y="0"/>
                  </a:moveTo>
                  <a:lnTo>
                    <a:pt x="899868" y="0"/>
                  </a:lnTo>
                  <a:lnTo>
                    <a:pt x="899868" y="76553"/>
                  </a:lnTo>
                  <a:lnTo>
                    <a:pt x="0" y="76553"/>
                  </a:lnTo>
                  <a:close/>
                </a:path>
              </a:pathLst>
            </a:custGeom>
            <a:solidFill>
              <a:srgbClr val="FFDE59"/>
            </a:solidFill>
          </p:spPr>
          <p:txBody>
            <a:bodyPr/>
            <a:lstStyle/>
            <a:p>
              <a:endParaRPr lang="tr-TR"/>
            </a:p>
          </p:txBody>
        </p:sp>
        <p:sp>
          <p:nvSpPr>
            <p:cNvPr id="202" name="TextBox 202"/>
            <p:cNvSpPr txBox="1"/>
            <p:nvPr/>
          </p:nvSpPr>
          <p:spPr>
            <a:xfrm>
              <a:off x="0" y="-28575"/>
              <a:ext cx="899868" cy="105128"/>
            </a:xfrm>
            <a:prstGeom prst="rect">
              <a:avLst/>
            </a:prstGeom>
          </p:spPr>
          <p:txBody>
            <a:bodyPr lIns="47589" tIns="47589" rIns="47589" bIns="47589" rtlCol="0" anchor="ctr"/>
            <a:lstStyle/>
            <a:p>
              <a:pPr marL="0" lvl="0" indent="0" algn="ctr">
                <a:lnSpc>
                  <a:spcPts val="1960"/>
                </a:lnSpc>
                <a:spcBef>
                  <a:spcPct val="0"/>
                </a:spcBef>
              </a:pPr>
              <a:endParaRPr/>
            </a:p>
          </p:txBody>
        </p:sp>
      </p:grpSp>
      <p:sp>
        <p:nvSpPr>
          <p:cNvPr id="203" name="TextBox 203"/>
          <p:cNvSpPr txBox="1"/>
          <p:nvPr/>
        </p:nvSpPr>
        <p:spPr>
          <a:xfrm>
            <a:off x="8327279" y="2558867"/>
            <a:ext cx="1646963" cy="128406"/>
          </a:xfrm>
          <a:prstGeom prst="rect">
            <a:avLst/>
          </a:prstGeom>
        </p:spPr>
        <p:txBody>
          <a:bodyPr lIns="0" tIns="0" rIns="0" bIns="0" rtlCol="0" anchor="t">
            <a:spAutoFit/>
          </a:bodyPr>
          <a:lstStyle/>
          <a:p>
            <a:pPr algn="ctr">
              <a:lnSpc>
                <a:spcPts val="971"/>
              </a:lnSpc>
              <a:spcBef>
                <a:spcPct val="0"/>
              </a:spcBef>
            </a:pPr>
            <a:r>
              <a:rPr lang="en-US" sz="693" b="1" i="1" spc="48">
                <a:solidFill>
                  <a:srgbClr val="000000">
                    <a:alpha val="71765"/>
                  </a:srgbClr>
                </a:solidFill>
                <a:latin typeface="Arial Bold Italics"/>
                <a:ea typeface="Arial Bold Italics"/>
                <a:cs typeface="Arial Bold Italics"/>
                <a:sym typeface="Arial Bold Italics"/>
              </a:rPr>
              <a:t>Fon Yatırımı</a:t>
            </a:r>
          </a:p>
        </p:txBody>
      </p:sp>
      <p:sp>
        <p:nvSpPr>
          <p:cNvPr id="204" name="TextBox 204"/>
          <p:cNvSpPr txBox="1"/>
          <p:nvPr/>
        </p:nvSpPr>
        <p:spPr>
          <a:xfrm>
            <a:off x="8752274" y="9607039"/>
            <a:ext cx="783451" cy="415276"/>
          </a:xfrm>
          <a:prstGeom prst="rect">
            <a:avLst/>
          </a:prstGeom>
        </p:spPr>
        <p:txBody>
          <a:bodyPr lIns="0" tIns="0" rIns="0" bIns="0" rtlCol="0" anchor="t">
            <a:spAutoFit/>
          </a:bodyPr>
          <a:lstStyle/>
          <a:p>
            <a:pPr algn="ctr">
              <a:lnSpc>
                <a:spcPts val="3122"/>
              </a:lnSpc>
            </a:pPr>
            <a:r>
              <a:rPr lang="en-US" sz="2014">
                <a:solidFill>
                  <a:srgbClr val="FFFFFF"/>
                </a:solidFill>
                <a:latin typeface="Arial"/>
                <a:ea typeface="Arial"/>
                <a:cs typeface="Arial"/>
                <a:sym typeface="Arial"/>
              </a:rPr>
              <a:t>4</a:t>
            </a:r>
          </a:p>
        </p:txBody>
      </p:sp>
      <p:sp>
        <p:nvSpPr>
          <p:cNvPr id="205" name="TextBox 205"/>
          <p:cNvSpPr txBox="1"/>
          <p:nvPr/>
        </p:nvSpPr>
        <p:spPr>
          <a:xfrm>
            <a:off x="1541591" y="1144435"/>
            <a:ext cx="11426771" cy="919562"/>
          </a:xfrm>
          <a:prstGeom prst="rect">
            <a:avLst/>
          </a:prstGeom>
        </p:spPr>
        <p:txBody>
          <a:bodyPr lIns="0" tIns="0" rIns="0" bIns="0" rtlCol="0" anchor="t">
            <a:spAutoFit/>
          </a:bodyPr>
          <a:lstStyle/>
          <a:p>
            <a:pPr algn="l">
              <a:lnSpc>
                <a:spcPts val="6114"/>
              </a:lnSpc>
            </a:pPr>
            <a:r>
              <a:rPr lang="en-US" sz="5879" b="1" spc="-246">
                <a:solidFill>
                  <a:srgbClr val="FFFFFF"/>
                </a:solidFill>
                <a:latin typeface="Arial Bold"/>
                <a:ea typeface="Arial Bold"/>
                <a:cs typeface="Arial Bold"/>
                <a:sym typeface="Arial Bold"/>
              </a:rPr>
              <a:t>Güncel</a:t>
            </a:r>
            <a:r>
              <a:rPr lang="en-US" sz="5879" b="1" i="1" spc="-246">
                <a:solidFill>
                  <a:srgbClr val="C1FF72"/>
                </a:solidFill>
                <a:latin typeface="Arial Bold Italics"/>
                <a:ea typeface="Arial Bold Italics"/>
                <a:cs typeface="Arial Bold Italics"/>
                <a:sym typeface="Arial Bold Italics"/>
              </a:rPr>
              <a:t>Yatırım Portföyü</a:t>
            </a:r>
          </a:p>
        </p:txBody>
      </p:sp>
      <p:sp>
        <p:nvSpPr>
          <p:cNvPr id="206" name="TextBox 206"/>
          <p:cNvSpPr txBox="1"/>
          <p:nvPr/>
        </p:nvSpPr>
        <p:spPr>
          <a:xfrm>
            <a:off x="15675429" y="9693392"/>
            <a:ext cx="2633656" cy="280670"/>
          </a:xfrm>
          <a:prstGeom prst="rect">
            <a:avLst/>
          </a:prstGeom>
        </p:spPr>
        <p:txBody>
          <a:bodyPr lIns="0" tIns="0" rIns="0" bIns="0" rtlCol="0" anchor="t">
            <a:spAutoFit/>
          </a:bodyPr>
          <a:lstStyle/>
          <a:p>
            <a:pPr algn="ctr">
              <a:lnSpc>
                <a:spcPts val="2170"/>
              </a:lnSpc>
            </a:pPr>
            <a:r>
              <a:rPr lang="en-US" sz="1400">
                <a:solidFill>
                  <a:srgbClr val="FFFFFF"/>
                </a:solidFill>
                <a:latin typeface="Arial"/>
                <a:ea typeface="Arial"/>
                <a:cs typeface="Arial"/>
                <a:sym typeface="Arial"/>
              </a:rPr>
              <a:t>inveoventures.com</a:t>
            </a:r>
          </a:p>
        </p:txBody>
      </p:sp>
      <p:sp>
        <p:nvSpPr>
          <p:cNvPr id="207" name="TextBox 207"/>
          <p:cNvSpPr txBox="1"/>
          <p:nvPr/>
        </p:nvSpPr>
        <p:spPr>
          <a:xfrm>
            <a:off x="13601450" y="1253653"/>
            <a:ext cx="3137595" cy="710652"/>
          </a:xfrm>
          <a:prstGeom prst="rect">
            <a:avLst/>
          </a:prstGeom>
        </p:spPr>
        <p:txBody>
          <a:bodyPr lIns="0" tIns="0" rIns="0" bIns="0" rtlCol="0" anchor="t">
            <a:spAutoFit/>
          </a:bodyPr>
          <a:lstStyle/>
          <a:p>
            <a:pPr algn="ctr">
              <a:lnSpc>
                <a:spcPts val="3115"/>
              </a:lnSpc>
            </a:pPr>
            <a:r>
              <a:rPr lang="en-US" sz="3024" b="1">
                <a:solidFill>
                  <a:srgbClr val="FFFFFF"/>
                </a:solidFill>
                <a:latin typeface="Arial Bold"/>
                <a:ea typeface="Arial Bold"/>
                <a:cs typeface="Arial Bold"/>
                <a:sym typeface="Arial Bold"/>
              </a:rPr>
              <a:t>200+ milyon USD</a:t>
            </a:r>
          </a:p>
          <a:p>
            <a:pPr algn="ctr">
              <a:lnSpc>
                <a:spcPts val="1982"/>
              </a:lnSpc>
            </a:pPr>
            <a:r>
              <a:rPr lang="en-US" sz="1924">
                <a:solidFill>
                  <a:srgbClr val="FFFFFF"/>
                </a:solidFill>
                <a:latin typeface="Arial"/>
                <a:ea typeface="Arial"/>
                <a:cs typeface="Arial"/>
                <a:sym typeface="Arial"/>
              </a:rPr>
              <a:t>Toplam Portföy Şirket Değeri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tr-TR"/>
          </a:p>
        </p:txBody>
      </p:sp>
      <p:grpSp>
        <p:nvGrpSpPr>
          <p:cNvPr id="3" name="Group 3"/>
          <p:cNvGrpSpPr/>
          <p:nvPr/>
        </p:nvGrpSpPr>
        <p:grpSpPr>
          <a:xfrm>
            <a:off x="7869107" y="5383697"/>
            <a:ext cx="2546867" cy="3602776"/>
            <a:chOff x="0" y="0"/>
            <a:chExt cx="670780" cy="948879"/>
          </a:xfrm>
        </p:grpSpPr>
        <p:sp>
          <p:nvSpPr>
            <p:cNvPr id="4" name="Freeform 4"/>
            <p:cNvSpPr/>
            <p:nvPr/>
          </p:nvSpPr>
          <p:spPr>
            <a:xfrm>
              <a:off x="0" y="0"/>
              <a:ext cx="670780" cy="948879"/>
            </a:xfrm>
            <a:custGeom>
              <a:avLst/>
              <a:gdLst/>
              <a:ahLst/>
              <a:cxnLst/>
              <a:rect l="l" t="t" r="r" b="b"/>
              <a:pathLst>
                <a:path w="670780" h="948879">
                  <a:moveTo>
                    <a:pt x="0" y="0"/>
                  </a:moveTo>
                  <a:lnTo>
                    <a:pt x="670780" y="0"/>
                  </a:lnTo>
                  <a:lnTo>
                    <a:pt x="670780" y="948879"/>
                  </a:lnTo>
                  <a:lnTo>
                    <a:pt x="0" y="948879"/>
                  </a:lnTo>
                  <a:close/>
                </a:path>
              </a:pathLst>
            </a:custGeom>
            <a:solidFill>
              <a:srgbClr val="030408"/>
            </a:solidFill>
          </p:spPr>
          <p:txBody>
            <a:bodyPr/>
            <a:lstStyle/>
            <a:p>
              <a:endParaRPr lang="tr-TR"/>
            </a:p>
          </p:txBody>
        </p:sp>
        <p:sp>
          <p:nvSpPr>
            <p:cNvPr id="5" name="TextBox 5"/>
            <p:cNvSpPr txBox="1"/>
            <p:nvPr/>
          </p:nvSpPr>
          <p:spPr>
            <a:xfrm>
              <a:off x="0" y="19050"/>
              <a:ext cx="670780" cy="929829"/>
            </a:xfrm>
            <a:prstGeom prst="rect">
              <a:avLst/>
            </a:prstGeom>
          </p:spPr>
          <p:txBody>
            <a:bodyPr lIns="50800" tIns="50800" rIns="50800" bIns="50800" rtlCol="0" anchor="ctr"/>
            <a:lstStyle/>
            <a:p>
              <a:pPr algn="ctr">
                <a:lnSpc>
                  <a:spcPts val="1387"/>
                </a:lnSpc>
              </a:pPr>
              <a:endParaRPr/>
            </a:p>
          </p:txBody>
        </p:sp>
      </p:grpSp>
      <p:grpSp>
        <p:nvGrpSpPr>
          <p:cNvPr id="6" name="Group 6"/>
          <p:cNvGrpSpPr/>
          <p:nvPr/>
        </p:nvGrpSpPr>
        <p:grpSpPr>
          <a:xfrm>
            <a:off x="10723693" y="5383697"/>
            <a:ext cx="2546867" cy="3602776"/>
            <a:chOff x="0" y="0"/>
            <a:chExt cx="670780" cy="948879"/>
          </a:xfrm>
        </p:grpSpPr>
        <p:sp>
          <p:nvSpPr>
            <p:cNvPr id="7" name="Freeform 7"/>
            <p:cNvSpPr/>
            <p:nvPr/>
          </p:nvSpPr>
          <p:spPr>
            <a:xfrm>
              <a:off x="0" y="0"/>
              <a:ext cx="670780" cy="948879"/>
            </a:xfrm>
            <a:custGeom>
              <a:avLst/>
              <a:gdLst/>
              <a:ahLst/>
              <a:cxnLst/>
              <a:rect l="l" t="t" r="r" b="b"/>
              <a:pathLst>
                <a:path w="670780" h="948879">
                  <a:moveTo>
                    <a:pt x="0" y="0"/>
                  </a:moveTo>
                  <a:lnTo>
                    <a:pt x="670780" y="0"/>
                  </a:lnTo>
                  <a:lnTo>
                    <a:pt x="670780" y="948879"/>
                  </a:lnTo>
                  <a:lnTo>
                    <a:pt x="0" y="948879"/>
                  </a:lnTo>
                  <a:close/>
                </a:path>
              </a:pathLst>
            </a:custGeom>
            <a:solidFill>
              <a:srgbClr val="000000"/>
            </a:solidFill>
            <a:ln w="19050" cap="sq">
              <a:solidFill>
                <a:srgbClr val="C1FF72"/>
              </a:solidFill>
              <a:prstDash val="lgDash"/>
              <a:miter/>
            </a:ln>
          </p:spPr>
          <p:txBody>
            <a:bodyPr/>
            <a:lstStyle/>
            <a:p>
              <a:endParaRPr lang="tr-TR"/>
            </a:p>
          </p:txBody>
        </p:sp>
        <p:sp>
          <p:nvSpPr>
            <p:cNvPr id="8" name="TextBox 8"/>
            <p:cNvSpPr txBox="1"/>
            <p:nvPr/>
          </p:nvSpPr>
          <p:spPr>
            <a:xfrm>
              <a:off x="0" y="19050"/>
              <a:ext cx="670780" cy="929829"/>
            </a:xfrm>
            <a:prstGeom prst="rect">
              <a:avLst/>
            </a:prstGeom>
          </p:spPr>
          <p:txBody>
            <a:bodyPr lIns="50800" tIns="50800" rIns="50800" bIns="50800" rtlCol="0" anchor="ctr"/>
            <a:lstStyle/>
            <a:p>
              <a:pPr marL="0" lvl="0" indent="0" algn="ctr">
                <a:lnSpc>
                  <a:spcPts val="1387"/>
                </a:lnSpc>
                <a:spcBef>
                  <a:spcPct val="0"/>
                </a:spcBef>
              </a:pPr>
              <a:endParaRPr/>
            </a:p>
          </p:txBody>
        </p:sp>
      </p:grpSp>
      <p:grpSp>
        <p:nvGrpSpPr>
          <p:cNvPr id="9" name="Group 9"/>
          <p:cNvGrpSpPr/>
          <p:nvPr/>
        </p:nvGrpSpPr>
        <p:grpSpPr>
          <a:xfrm>
            <a:off x="13578278" y="5383697"/>
            <a:ext cx="5914907" cy="3602776"/>
            <a:chOff x="0" y="0"/>
            <a:chExt cx="1557836" cy="948879"/>
          </a:xfrm>
        </p:grpSpPr>
        <p:sp>
          <p:nvSpPr>
            <p:cNvPr id="10" name="Freeform 10"/>
            <p:cNvSpPr/>
            <p:nvPr/>
          </p:nvSpPr>
          <p:spPr>
            <a:xfrm>
              <a:off x="0" y="0"/>
              <a:ext cx="1557836" cy="948879"/>
            </a:xfrm>
            <a:custGeom>
              <a:avLst/>
              <a:gdLst/>
              <a:ahLst/>
              <a:cxnLst/>
              <a:rect l="l" t="t" r="r" b="b"/>
              <a:pathLst>
                <a:path w="1557836" h="948879">
                  <a:moveTo>
                    <a:pt x="0" y="0"/>
                  </a:moveTo>
                  <a:lnTo>
                    <a:pt x="1557836" y="0"/>
                  </a:lnTo>
                  <a:lnTo>
                    <a:pt x="1557836" y="948879"/>
                  </a:lnTo>
                  <a:lnTo>
                    <a:pt x="0" y="948879"/>
                  </a:lnTo>
                  <a:close/>
                </a:path>
              </a:pathLst>
            </a:custGeom>
            <a:solidFill>
              <a:srgbClr val="030408"/>
            </a:solidFill>
          </p:spPr>
          <p:txBody>
            <a:bodyPr/>
            <a:lstStyle/>
            <a:p>
              <a:endParaRPr lang="tr-TR"/>
            </a:p>
          </p:txBody>
        </p:sp>
        <p:sp>
          <p:nvSpPr>
            <p:cNvPr id="11" name="TextBox 11"/>
            <p:cNvSpPr txBox="1"/>
            <p:nvPr/>
          </p:nvSpPr>
          <p:spPr>
            <a:xfrm>
              <a:off x="0" y="19050"/>
              <a:ext cx="1557836" cy="929829"/>
            </a:xfrm>
            <a:prstGeom prst="rect">
              <a:avLst/>
            </a:prstGeom>
          </p:spPr>
          <p:txBody>
            <a:bodyPr lIns="50800" tIns="50800" rIns="50800" bIns="50800" rtlCol="0" anchor="ctr"/>
            <a:lstStyle/>
            <a:p>
              <a:pPr algn="ctr">
                <a:lnSpc>
                  <a:spcPts val="1387"/>
                </a:lnSpc>
              </a:pPr>
              <a:endParaRPr/>
            </a:p>
          </p:txBody>
        </p:sp>
      </p:grpSp>
      <p:grpSp>
        <p:nvGrpSpPr>
          <p:cNvPr id="12" name="Group 12"/>
          <p:cNvGrpSpPr/>
          <p:nvPr/>
        </p:nvGrpSpPr>
        <p:grpSpPr>
          <a:xfrm>
            <a:off x="9692506" y="8195732"/>
            <a:ext cx="422397" cy="422397"/>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FFFFFF"/>
              </a:solidFill>
              <a:prstDash val="solid"/>
              <a:miter/>
            </a:ln>
          </p:spPr>
          <p:txBody>
            <a:bodyPr/>
            <a:lstStyle/>
            <a:p>
              <a:endParaRPr lang="tr-TR"/>
            </a:p>
          </p:txBody>
        </p:sp>
        <p:sp>
          <p:nvSpPr>
            <p:cNvPr id="14" name="TextBox 14"/>
            <p:cNvSpPr txBox="1"/>
            <p:nvPr/>
          </p:nvSpPr>
          <p:spPr>
            <a:xfrm>
              <a:off x="76200" y="95250"/>
              <a:ext cx="660400" cy="641350"/>
            </a:xfrm>
            <a:prstGeom prst="rect">
              <a:avLst/>
            </a:prstGeom>
          </p:spPr>
          <p:txBody>
            <a:bodyPr lIns="50800" tIns="50800" rIns="50800" bIns="50800" rtlCol="0" anchor="ctr"/>
            <a:lstStyle/>
            <a:p>
              <a:pPr algn="ctr">
                <a:lnSpc>
                  <a:spcPts val="1387"/>
                </a:lnSpc>
              </a:pPr>
              <a:endParaRPr/>
            </a:p>
          </p:txBody>
        </p:sp>
      </p:grpSp>
      <p:sp>
        <p:nvSpPr>
          <p:cNvPr id="15" name="Freeform 15"/>
          <p:cNvSpPr/>
          <p:nvPr/>
        </p:nvSpPr>
        <p:spPr>
          <a:xfrm rot="-5400000">
            <a:off x="9815411" y="8349788"/>
            <a:ext cx="213796" cy="114284"/>
          </a:xfrm>
          <a:custGeom>
            <a:avLst/>
            <a:gdLst/>
            <a:ahLst/>
            <a:cxnLst/>
            <a:rect l="l" t="t" r="r" b="b"/>
            <a:pathLst>
              <a:path w="213796" h="114284">
                <a:moveTo>
                  <a:pt x="0" y="0"/>
                </a:moveTo>
                <a:lnTo>
                  <a:pt x="213796" y="0"/>
                </a:lnTo>
                <a:lnTo>
                  <a:pt x="213796" y="114284"/>
                </a:lnTo>
                <a:lnTo>
                  <a:pt x="0" y="11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nvGrpSpPr>
          <p:cNvPr id="16" name="Group 16"/>
          <p:cNvGrpSpPr/>
          <p:nvPr/>
        </p:nvGrpSpPr>
        <p:grpSpPr>
          <a:xfrm>
            <a:off x="12529284" y="8150012"/>
            <a:ext cx="422397" cy="422397"/>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FFFFFF"/>
              </a:solidFill>
              <a:prstDash val="solid"/>
              <a:miter/>
            </a:ln>
          </p:spPr>
          <p:txBody>
            <a:bodyPr/>
            <a:lstStyle/>
            <a:p>
              <a:endParaRPr lang="tr-TR"/>
            </a:p>
          </p:txBody>
        </p:sp>
        <p:sp>
          <p:nvSpPr>
            <p:cNvPr id="18" name="TextBox 18"/>
            <p:cNvSpPr txBox="1"/>
            <p:nvPr/>
          </p:nvSpPr>
          <p:spPr>
            <a:xfrm>
              <a:off x="76200" y="95250"/>
              <a:ext cx="660400" cy="641350"/>
            </a:xfrm>
            <a:prstGeom prst="rect">
              <a:avLst/>
            </a:prstGeom>
          </p:spPr>
          <p:txBody>
            <a:bodyPr lIns="50800" tIns="50800" rIns="50800" bIns="50800" rtlCol="0" anchor="ctr"/>
            <a:lstStyle/>
            <a:p>
              <a:pPr algn="ctr">
                <a:lnSpc>
                  <a:spcPts val="1387"/>
                </a:lnSpc>
              </a:pPr>
              <a:endParaRPr/>
            </a:p>
          </p:txBody>
        </p:sp>
      </p:grpSp>
      <p:sp>
        <p:nvSpPr>
          <p:cNvPr id="19" name="Freeform 19"/>
          <p:cNvSpPr/>
          <p:nvPr/>
        </p:nvSpPr>
        <p:spPr>
          <a:xfrm rot="-5400000">
            <a:off x="12652189" y="8304068"/>
            <a:ext cx="213796" cy="114284"/>
          </a:xfrm>
          <a:custGeom>
            <a:avLst/>
            <a:gdLst/>
            <a:ahLst/>
            <a:cxnLst/>
            <a:rect l="l" t="t" r="r" b="b"/>
            <a:pathLst>
              <a:path w="213796" h="114284">
                <a:moveTo>
                  <a:pt x="0" y="0"/>
                </a:moveTo>
                <a:lnTo>
                  <a:pt x="213796" y="0"/>
                </a:lnTo>
                <a:lnTo>
                  <a:pt x="213796" y="114284"/>
                </a:lnTo>
                <a:lnTo>
                  <a:pt x="0" y="11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nvGrpSpPr>
          <p:cNvPr id="20" name="Group 20"/>
          <p:cNvGrpSpPr/>
          <p:nvPr/>
        </p:nvGrpSpPr>
        <p:grpSpPr>
          <a:xfrm>
            <a:off x="15382630" y="8150012"/>
            <a:ext cx="422397" cy="422397"/>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FFFFFF"/>
              </a:solidFill>
              <a:prstDash val="solid"/>
              <a:miter/>
            </a:ln>
          </p:spPr>
          <p:txBody>
            <a:bodyPr/>
            <a:lstStyle/>
            <a:p>
              <a:endParaRPr lang="tr-TR"/>
            </a:p>
          </p:txBody>
        </p:sp>
        <p:sp>
          <p:nvSpPr>
            <p:cNvPr id="22" name="TextBox 22"/>
            <p:cNvSpPr txBox="1"/>
            <p:nvPr/>
          </p:nvSpPr>
          <p:spPr>
            <a:xfrm>
              <a:off x="76200" y="95250"/>
              <a:ext cx="660400" cy="641350"/>
            </a:xfrm>
            <a:prstGeom prst="rect">
              <a:avLst/>
            </a:prstGeom>
          </p:spPr>
          <p:txBody>
            <a:bodyPr lIns="50800" tIns="50800" rIns="50800" bIns="50800" rtlCol="0" anchor="ctr"/>
            <a:lstStyle/>
            <a:p>
              <a:pPr algn="ctr">
                <a:lnSpc>
                  <a:spcPts val="1387"/>
                </a:lnSpc>
              </a:pPr>
              <a:endParaRPr/>
            </a:p>
          </p:txBody>
        </p:sp>
      </p:grpSp>
      <p:sp>
        <p:nvSpPr>
          <p:cNvPr id="23" name="Freeform 23"/>
          <p:cNvSpPr/>
          <p:nvPr/>
        </p:nvSpPr>
        <p:spPr>
          <a:xfrm rot="-5400000">
            <a:off x="15505535" y="8304068"/>
            <a:ext cx="213796" cy="114284"/>
          </a:xfrm>
          <a:custGeom>
            <a:avLst/>
            <a:gdLst/>
            <a:ahLst/>
            <a:cxnLst/>
            <a:rect l="l" t="t" r="r" b="b"/>
            <a:pathLst>
              <a:path w="213796" h="114284">
                <a:moveTo>
                  <a:pt x="0" y="0"/>
                </a:moveTo>
                <a:lnTo>
                  <a:pt x="213796" y="0"/>
                </a:lnTo>
                <a:lnTo>
                  <a:pt x="213796" y="114284"/>
                </a:lnTo>
                <a:lnTo>
                  <a:pt x="0" y="11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nvGrpSpPr>
          <p:cNvPr id="24" name="Group 24"/>
          <p:cNvGrpSpPr/>
          <p:nvPr/>
        </p:nvGrpSpPr>
        <p:grpSpPr>
          <a:xfrm>
            <a:off x="-1525226" y="5383697"/>
            <a:ext cx="6234947" cy="3602776"/>
            <a:chOff x="0" y="0"/>
            <a:chExt cx="1642126" cy="948879"/>
          </a:xfrm>
        </p:grpSpPr>
        <p:sp>
          <p:nvSpPr>
            <p:cNvPr id="25" name="Freeform 25"/>
            <p:cNvSpPr/>
            <p:nvPr/>
          </p:nvSpPr>
          <p:spPr>
            <a:xfrm>
              <a:off x="0" y="0"/>
              <a:ext cx="1642126" cy="948879"/>
            </a:xfrm>
            <a:custGeom>
              <a:avLst/>
              <a:gdLst/>
              <a:ahLst/>
              <a:cxnLst/>
              <a:rect l="l" t="t" r="r" b="b"/>
              <a:pathLst>
                <a:path w="1642126" h="948879">
                  <a:moveTo>
                    <a:pt x="0" y="0"/>
                  </a:moveTo>
                  <a:lnTo>
                    <a:pt x="1642126" y="0"/>
                  </a:lnTo>
                  <a:lnTo>
                    <a:pt x="1642126" y="948879"/>
                  </a:lnTo>
                  <a:lnTo>
                    <a:pt x="0" y="948879"/>
                  </a:lnTo>
                  <a:close/>
                </a:path>
              </a:pathLst>
            </a:custGeom>
            <a:solidFill>
              <a:srgbClr val="030408"/>
            </a:solidFill>
          </p:spPr>
          <p:txBody>
            <a:bodyPr/>
            <a:lstStyle/>
            <a:p>
              <a:endParaRPr lang="tr-TR"/>
            </a:p>
          </p:txBody>
        </p:sp>
        <p:sp>
          <p:nvSpPr>
            <p:cNvPr id="26" name="TextBox 26"/>
            <p:cNvSpPr txBox="1"/>
            <p:nvPr/>
          </p:nvSpPr>
          <p:spPr>
            <a:xfrm>
              <a:off x="0" y="19050"/>
              <a:ext cx="1642126" cy="929829"/>
            </a:xfrm>
            <a:prstGeom prst="rect">
              <a:avLst/>
            </a:prstGeom>
          </p:spPr>
          <p:txBody>
            <a:bodyPr lIns="50800" tIns="50800" rIns="50800" bIns="50800" rtlCol="0" anchor="ctr"/>
            <a:lstStyle/>
            <a:p>
              <a:pPr algn="ctr">
                <a:lnSpc>
                  <a:spcPts val="1387"/>
                </a:lnSpc>
              </a:pPr>
              <a:endParaRPr/>
            </a:p>
          </p:txBody>
        </p:sp>
      </p:grpSp>
      <p:grpSp>
        <p:nvGrpSpPr>
          <p:cNvPr id="27" name="Group 27"/>
          <p:cNvGrpSpPr/>
          <p:nvPr/>
        </p:nvGrpSpPr>
        <p:grpSpPr>
          <a:xfrm>
            <a:off x="5017440" y="5383697"/>
            <a:ext cx="2546867" cy="3602776"/>
            <a:chOff x="0" y="0"/>
            <a:chExt cx="670780" cy="948879"/>
          </a:xfrm>
        </p:grpSpPr>
        <p:sp>
          <p:nvSpPr>
            <p:cNvPr id="28" name="Freeform 28"/>
            <p:cNvSpPr/>
            <p:nvPr/>
          </p:nvSpPr>
          <p:spPr>
            <a:xfrm>
              <a:off x="0" y="0"/>
              <a:ext cx="670780" cy="948879"/>
            </a:xfrm>
            <a:custGeom>
              <a:avLst/>
              <a:gdLst/>
              <a:ahLst/>
              <a:cxnLst/>
              <a:rect l="l" t="t" r="r" b="b"/>
              <a:pathLst>
                <a:path w="670780" h="948879">
                  <a:moveTo>
                    <a:pt x="0" y="0"/>
                  </a:moveTo>
                  <a:lnTo>
                    <a:pt x="670780" y="0"/>
                  </a:lnTo>
                  <a:lnTo>
                    <a:pt x="670780" y="948879"/>
                  </a:lnTo>
                  <a:lnTo>
                    <a:pt x="0" y="948879"/>
                  </a:lnTo>
                  <a:close/>
                </a:path>
              </a:pathLst>
            </a:custGeom>
            <a:solidFill>
              <a:srgbClr val="000000"/>
            </a:solidFill>
            <a:ln w="19050" cap="sq">
              <a:solidFill>
                <a:srgbClr val="C1FF72"/>
              </a:solidFill>
              <a:prstDash val="lgDash"/>
              <a:miter/>
            </a:ln>
          </p:spPr>
          <p:txBody>
            <a:bodyPr/>
            <a:lstStyle/>
            <a:p>
              <a:endParaRPr lang="tr-TR"/>
            </a:p>
          </p:txBody>
        </p:sp>
        <p:sp>
          <p:nvSpPr>
            <p:cNvPr id="29" name="TextBox 29"/>
            <p:cNvSpPr txBox="1"/>
            <p:nvPr/>
          </p:nvSpPr>
          <p:spPr>
            <a:xfrm>
              <a:off x="0" y="19050"/>
              <a:ext cx="670780" cy="929829"/>
            </a:xfrm>
            <a:prstGeom prst="rect">
              <a:avLst/>
            </a:prstGeom>
          </p:spPr>
          <p:txBody>
            <a:bodyPr lIns="50800" tIns="50800" rIns="50800" bIns="50800" rtlCol="0" anchor="ctr"/>
            <a:lstStyle/>
            <a:p>
              <a:pPr marL="0" lvl="0" indent="0" algn="ctr">
                <a:lnSpc>
                  <a:spcPts val="1387"/>
                </a:lnSpc>
                <a:spcBef>
                  <a:spcPct val="0"/>
                </a:spcBef>
              </a:pPr>
              <a:endParaRPr/>
            </a:p>
          </p:txBody>
        </p:sp>
      </p:grpSp>
      <p:grpSp>
        <p:nvGrpSpPr>
          <p:cNvPr id="30" name="Group 30"/>
          <p:cNvGrpSpPr/>
          <p:nvPr/>
        </p:nvGrpSpPr>
        <p:grpSpPr>
          <a:xfrm>
            <a:off x="3986253" y="8195732"/>
            <a:ext cx="422397" cy="422397"/>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FFFFFF"/>
              </a:solidFill>
              <a:prstDash val="solid"/>
              <a:miter/>
            </a:ln>
          </p:spPr>
          <p:txBody>
            <a:bodyPr/>
            <a:lstStyle/>
            <a:p>
              <a:endParaRPr lang="tr-TR"/>
            </a:p>
          </p:txBody>
        </p:sp>
        <p:sp>
          <p:nvSpPr>
            <p:cNvPr id="32" name="TextBox 32"/>
            <p:cNvSpPr txBox="1"/>
            <p:nvPr/>
          </p:nvSpPr>
          <p:spPr>
            <a:xfrm>
              <a:off x="76200" y="95250"/>
              <a:ext cx="660400" cy="641350"/>
            </a:xfrm>
            <a:prstGeom prst="rect">
              <a:avLst/>
            </a:prstGeom>
          </p:spPr>
          <p:txBody>
            <a:bodyPr lIns="50800" tIns="50800" rIns="50800" bIns="50800" rtlCol="0" anchor="ctr"/>
            <a:lstStyle/>
            <a:p>
              <a:pPr algn="ctr">
                <a:lnSpc>
                  <a:spcPts val="1387"/>
                </a:lnSpc>
              </a:pPr>
              <a:endParaRPr/>
            </a:p>
          </p:txBody>
        </p:sp>
      </p:grpSp>
      <p:sp>
        <p:nvSpPr>
          <p:cNvPr id="33" name="Freeform 33"/>
          <p:cNvSpPr/>
          <p:nvPr/>
        </p:nvSpPr>
        <p:spPr>
          <a:xfrm rot="-5400000">
            <a:off x="4109158" y="8349788"/>
            <a:ext cx="213796" cy="114284"/>
          </a:xfrm>
          <a:custGeom>
            <a:avLst/>
            <a:gdLst/>
            <a:ahLst/>
            <a:cxnLst/>
            <a:rect l="l" t="t" r="r" b="b"/>
            <a:pathLst>
              <a:path w="213796" h="114284">
                <a:moveTo>
                  <a:pt x="0" y="0"/>
                </a:moveTo>
                <a:lnTo>
                  <a:pt x="213796" y="0"/>
                </a:lnTo>
                <a:lnTo>
                  <a:pt x="213796" y="114284"/>
                </a:lnTo>
                <a:lnTo>
                  <a:pt x="0" y="11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nvGrpSpPr>
          <p:cNvPr id="34" name="Group 34"/>
          <p:cNvGrpSpPr/>
          <p:nvPr/>
        </p:nvGrpSpPr>
        <p:grpSpPr>
          <a:xfrm>
            <a:off x="6823032" y="8150012"/>
            <a:ext cx="422397" cy="422397"/>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FFFFFF"/>
              </a:solidFill>
              <a:prstDash val="solid"/>
              <a:miter/>
            </a:ln>
          </p:spPr>
          <p:txBody>
            <a:bodyPr/>
            <a:lstStyle/>
            <a:p>
              <a:endParaRPr lang="tr-TR"/>
            </a:p>
          </p:txBody>
        </p:sp>
        <p:sp>
          <p:nvSpPr>
            <p:cNvPr id="36" name="TextBox 36"/>
            <p:cNvSpPr txBox="1"/>
            <p:nvPr/>
          </p:nvSpPr>
          <p:spPr>
            <a:xfrm>
              <a:off x="76200" y="95250"/>
              <a:ext cx="660400" cy="641350"/>
            </a:xfrm>
            <a:prstGeom prst="rect">
              <a:avLst/>
            </a:prstGeom>
          </p:spPr>
          <p:txBody>
            <a:bodyPr lIns="50800" tIns="50800" rIns="50800" bIns="50800" rtlCol="0" anchor="ctr"/>
            <a:lstStyle/>
            <a:p>
              <a:pPr algn="ctr">
                <a:lnSpc>
                  <a:spcPts val="1387"/>
                </a:lnSpc>
              </a:pPr>
              <a:endParaRPr/>
            </a:p>
          </p:txBody>
        </p:sp>
      </p:grpSp>
      <p:sp>
        <p:nvSpPr>
          <p:cNvPr id="37" name="Freeform 37"/>
          <p:cNvSpPr/>
          <p:nvPr/>
        </p:nvSpPr>
        <p:spPr>
          <a:xfrm rot="-5400000">
            <a:off x="6945936" y="8304068"/>
            <a:ext cx="213796" cy="114284"/>
          </a:xfrm>
          <a:custGeom>
            <a:avLst/>
            <a:gdLst/>
            <a:ahLst/>
            <a:cxnLst/>
            <a:rect l="l" t="t" r="r" b="b"/>
            <a:pathLst>
              <a:path w="213796" h="114284">
                <a:moveTo>
                  <a:pt x="0" y="0"/>
                </a:moveTo>
                <a:lnTo>
                  <a:pt x="213796" y="0"/>
                </a:lnTo>
                <a:lnTo>
                  <a:pt x="213796" y="114284"/>
                </a:lnTo>
                <a:lnTo>
                  <a:pt x="0" y="11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38" name="TextBox 38"/>
          <p:cNvSpPr txBox="1"/>
          <p:nvPr/>
        </p:nvSpPr>
        <p:spPr>
          <a:xfrm>
            <a:off x="4608984" y="1144435"/>
            <a:ext cx="9070032" cy="919562"/>
          </a:xfrm>
          <a:prstGeom prst="rect">
            <a:avLst/>
          </a:prstGeom>
        </p:spPr>
        <p:txBody>
          <a:bodyPr lIns="0" tIns="0" rIns="0" bIns="0" rtlCol="0" anchor="t">
            <a:spAutoFit/>
          </a:bodyPr>
          <a:lstStyle/>
          <a:p>
            <a:pPr algn="ctr">
              <a:lnSpc>
                <a:spcPts val="6114"/>
              </a:lnSpc>
            </a:pPr>
            <a:r>
              <a:rPr lang="en-US" sz="5879" b="1" spc="-246">
                <a:solidFill>
                  <a:srgbClr val="FFFFFF"/>
                </a:solidFill>
                <a:latin typeface="Arial Bold"/>
                <a:ea typeface="Arial Bold"/>
                <a:cs typeface="Arial Bold"/>
                <a:sym typeface="Arial Bold"/>
              </a:rPr>
              <a:t>Fon Yapısı ve </a:t>
            </a:r>
            <a:r>
              <a:rPr lang="en-US" sz="5879" b="1" i="1" spc="-246">
                <a:solidFill>
                  <a:srgbClr val="C1FF72"/>
                </a:solidFill>
                <a:latin typeface="Arial Bold Italics"/>
                <a:ea typeface="Arial Bold Italics"/>
                <a:cs typeface="Arial Bold Italics"/>
                <a:sym typeface="Arial Bold Italics"/>
              </a:rPr>
              <a:t>Değer Önerisi</a:t>
            </a:r>
          </a:p>
        </p:txBody>
      </p:sp>
      <p:sp>
        <p:nvSpPr>
          <p:cNvPr id="39" name="TextBox 39"/>
          <p:cNvSpPr txBox="1"/>
          <p:nvPr/>
        </p:nvSpPr>
        <p:spPr>
          <a:xfrm>
            <a:off x="8263494" y="5923237"/>
            <a:ext cx="1878002" cy="1729041"/>
          </a:xfrm>
          <a:prstGeom prst="rect">
            <a:avLst/>
          </a:prstGeom>
        </p:spPr>
        <p:txBody>
          <a:bodyPr lIns="0" tIns="0" rIns="0" bIns="0" rtlCol="0" anchor="t">
            <a:spAutoFit/>
          </a:bodyPr>
          <a:lstStyle/>
          <a:p>
            <a:pPr algn="l">
              <a:lnSpc>
                <a:spcPts val="2694"/>
              </a:lnSpc>
            </a:pPr>
            <a:r>
              <a:rPr lang="en-US" sz="2590" b="1" spc="-108">
                <a:solidFill>
                  <a:srgbClr val="C1FF72"/>
                </a:solidFill>
                <a:latin typeface="Arial Bold"/>
                <a:ea typeface="Arial Bold"/>
                <a:cs typeface="Arial Bold"/>
                <a:sym typeface="Arial Bold"/>
              </a:rPr>
              <a:t>30 Milyon USD</a:t>
            </a:r>
            <a:r>
              <a:rPr lang="en-US" sz="2590" b="1" spc="-108">
                <a:solidFill>
                  <a:srgbClr val="FFFFFF"/>
                </a:solidFill>
                <a:latin typeface="Arial Bold"/>
                <a:ea typeface="Arial Bold"/>
                <a:cs typeface="Arial Bold"/>
                <a:sym typeface="Arial Bold"/>
              </a:rPr>
              <a:t> hedeflenen toplam fon büyüklüğü.*</a:t>
            </a:r>
          </a:p>
        </p:txBody>
      </p:sp>
      <p:sp>
        <p:nvSpPr>
          <p:cNvPr id="40" name="TextBox 40"/>
          <p:cNvSpPr txBox="1"/>
          <p:nvPr/>
        </p:nvSpPr>
        <p:spPr>
          <a:xfrm>
            <a:off x="11120877" y="5923237"/>
            <a:ext cx="1747034" cy="2395791"/>
          </a:xfrm>
          <a:prstGeom prst="rect">
            <a:avLst/>
          </a:prstGeom>
        </p:spPr>
        <p:txBody>
          <a:bodyPr lIns="0" tIns="0" rIns="0" bIns="0" rtlCol="0" anchor="t">
            <a:spAutoFit/>
          </a:bodyPr>
          <a:lstStyle/>
          <a:p>
            <a:pPr algn="l">
              <a:lnSpc>
                <a:spcPts val="2694"/>
              </a:lnSpc>
            </a:pPr>
            <a:r>
              <a:rPr lang="en-US" sz="2590" b="1" spc="-108">
                <a:solidFill>
                  <a:srgbClr val="C1FF72"/>
                </a:solidFill>
                <a:latin typeface="Arial Bold"/>
                <a:ea typeface="Arial Bold"/>
                <a:cs typeface="Arial Bold"/>
                <a:sym typeface="Arial Bold"/>
              </a:rPr>
              <a:t>100'den fazla</a:t>
            </a:r>
            <a:r>
              <a:rPr lang="en-US" sz="2590" b="1" spc="-108">
                <a:solidFill>
                  <a:srgbClr val="FFFFFF"/>
                </a:solidFill>
                <a:latin typeface="Arial Bold"/>
                <a:ea typeface="Arial Bold"/>
                <a:cs typeface="Arial Bold"/>
                <a:sym typeface="Arial Bold"/>
              </a:rPr>
              <a:t> teknoloji şirketi yatırımında ortaklık fırsatı.*</a:t>
            </a:r>
          </a:p>
        </p:txBody>
      </p:sp>
      <p:sp>
        <p:nvSpPr>
          <p:cNvPr id="41" name="TextBox 41"/>
          <p:cNvSpPr txBox="1"/>
          <p:nvPr/>
        </p:nvSpPr>
        <p:spPr>
          <a:xfrm>
            <a:off x="13978259" y="5923237"/>
            <a:ext cx="1520815" cy="1395666"/>
          </a:xfrm>
          <a:prstGeom prst="rect">
            <a:avLst/>
          </a:prstGeom>
        </p:spPr>
        <p:txBody>
          <a:bodyPr lIns="0" tIns="0" rIns="0" bIns="0" rtlCol="0" anchor="t">
            <a:spAutoFit/>
          </a:bodyPr>
          <a:lstStyle/>
          <a:p>
            <a:pPr algn="l">
              <a:lnSpc>
                <a:spcPts val="2694"/>
              </a:lnSpc>
            </a:pPr>
            <a:r>
              <a:rPr lang="en-US" sz="2590" b="1" spc="-108">
                <a:solidFill>
                  <a:srgbClr val="C1FF72"/>
                </a:solidFill>
                <a:latin typeface="Arial Bold"/>
                <a:ea typeface="Arial Bold"/>
                <a:cs typeface="Arial Bold"/>
                <a:sym typeface="Arial Bold"/>
              </a:rPr>
              <a:t>10 yıl</a:t>
            </a:r>
            <a:r>
              <a:rPr lang="en-US" sz="2590" b="1" spc="-108">
                <a:solidFill>
                  <a:srgbClr val="FFFFFF"/>
                </a:solidFill>
                <a:latin typeface="Arial Bold"/>
                <a:ea typeface="Arial Bold"/>
                <a:cs typeface="Arial Bold"/>
                <a:sym typeface="Arial Bold"/>
              </a:rPr>
              <a:t> toplam fon vadesi.*</a:t>
            </a:r>
          </a:p>
        </p:txBody>
      </p:sp>
      <p:sp>
        <p:nvSpPr>
          <p:cNvPr id="42" name="TextBox 42"/>
          <p:cNvSpPr txBox="1"/>
          <p:nvPr/>
        </p:nvSpPr>
        <p:spPr>
          <a:xfrm>
            <a:off x="10723693" y="9157923"/>
            <a:ext cx="2546867" cy="400778"/>
          </a:xfrm>
          <a:prstGeom prst="rect">
            <a:avLst/>
          </a:prstGeom>
        </p:spPr>
        <p:txBody>
          <a:bodyPr lIns="0" tIns="0" rIns="0" bIns="0" rtlCol="0" anchor="t">
            <a:spAutoFit/>
          </a:bodyPr>
          <a:lstStyle/>
          <a:p>
            <a:pPr algn="l">
              <a:lnSpc>
                <a:spcPts val="1534"/>
              </a:lnSpc>
              <a:spcBef>
                <a:spcPct val="0"/>
              </a:spcBef>
            </a:pPr>
            <a:r>
              <a:rPr lang="en-US" sz="1096">
                <a:solidFill>
                  <a:srgbClr val="FFFFFF"/>
                </a:solidFill>
                <a:latin typeface="Arial"/>
                <a:ea typeface="Arial"/>
                <a:cs typeface="Arial"/>
                <a:sym typeface="Arial"/>
              </a:rPr>
              <a:t>💯 Inveo Ventures GSYF ile birlikte yapılacak yeni yatırımlar dahil edilmiştir.</a:t>
            </a:r>
          </a:p>
        </p:txBody>
      </p:sp>
      <p:sp>
        <p:nvSpPr>
          <p:cNvPr id="43" name="TextBox 43"/>
          <p:cNvSpPr txBox="1"/>
          <p:nvPr/>
        </p:nvSpPr>
        <p:spPr>
          <a:xfrm>
            <a:off x="2557241" y="5923237"/>
            <a:ext cx="1878002" cy="2062416"/>
          </a:xfrm>
          <a:prstGeom prst="rect">
            <a:avLst/>
          </a:prstGeom>
        </p:spPr>
        <p:txBody>
          <a:bodyPr lIns="0" tIns="0" rIns="0" bIns="0" rtlCol="0" anchor="t">
            <a:spAutoFit/>
          </a:bodyPr>
          <a:lstStyle/>
          <a:p>
            <a:pPr algn="l">
              <a:lnSpc>
                <a:spcPts val="2694"/>
              </a:lnSpc>
            </a:pPr>
            <a:r>
              <a:rPr lang="en-US" sz="2590" b="1" spc="-108">
                <a:solidFill>
                  <a:srgbClr val="C1FF72"/>
                </a:solidFill>
                <a:latin typeface="Arial Bold"/>
                <a:ea typeface="Arial Bold"/>
                <a:cs typeface="Arial Bold"/>
                <a:sym typeface="Arial Bold"/>
              </a:rPr>
              <a:t>Türkiye</a:t>
            </a:r>
            <a:r>
              <a:rPr lang="en-US" sz="2590" b="1" spc="-108">
                <a:solidFill>
                  <a:srgbClr val="FFFFFF"/>
                </a:solidFill>
                <a:latin typeface="Arial Bold"/>
                <a:ea typeface="Arial Bold"/>
                <a:cs typeface="Arial Bold"/>
                <a:sym typeface="Arial Bold"/>
              </a:rPr>
              <a:t> </a:t>
            </a:r>
            <a:r>
              <a:rPr lang="en-US" sz="2590" b="1" spc="-108">
                <a:solidFill>
                  <a:srgbClr val="C1FF72"/>
                </a:solidFill>
                <a:latin typeface="Arial Bold"/>
                <a:ea typeface="Arial Bold"/>
                <a:cs typeface="Arial Bold"/>
                <a:sym typeface="Arial Bold"/>
              </a:rPr>
              <a:t>ve Türk Diasporası</a:t>
            </a:r>
            <a:r>
              <a:rPr lang="en-US" sz="2590" b="1" spc="-108">
                <a:solidFill>
                  <a:srgbClr val="FFFFFF"/>
                </a:solidFill>
                <a:latin typeface="Arial Bold"/>
                <a:ea typeface="Arial Bold"/>
                <a:cs typeface="Arial Bold"/>
                <a:sym typeface="Arial Bold"/>
              </a:rPr>
              <a:t> öncelikli yatırım stratejisi.</a:t>
            </a:r>
          </a:p>
        </p:txBody>
      </p:sp>
      <p:sp>
        <p:nvSpPr>
          <p:cNvPr id="44" name="TextBox 44"/>
          <p:cNvSpPr txBox="1"/>
          <p:nvPr/>
        </p:nvSpPr>
        <p:spPr>
          <a:xfrm>
            <a:off x="5414624" y="5923237"/>
            <a:ext cx="1747034" cy="2395791"/>
          </a:xfrm>
          <a:prstGeom prst="rect">
            <a:avLst/>
          </a:prstGeom>
        </p:spPr>
        <p:txBody>
          <a:bodyPr lIns="0" tIns="0" rIns="0" bIns="0" rtlCol="0" anchor="t">
            <a:spAutoFit/>
          </a:bodyPr>
          <a:lstStyle/>
          <a:p>
            <a:pPr algn="l">
              <a:lnSpc>
                <a:spcPts val="2694"/>
              </a:lnSpc>
            </a:pPr>
            <a:r>
              <a:rPr lang="en-US" sz="2590" b="1" spc="-108">
                <a:solidFill>
                  <a:srgbClr val="C1FF72"/>
                </a:solidFill>
                <a:latin typeface="Arial Bold"/>
                <a:ea typeface="Arial Bold"/>
                <a:cs typeface="Arial Bold"/>
                <a:sym typeface="Arial Bold"/>
              </a:rPr>
              <a:t>2023, 2024 yıllarında “en aktif CVC”</a:t>
            </a:r>
            <a:r>
              <a:rPr lang="en-US" sz="2590" b="1" spc="-108">
                <a:solidFill>
                  <a:srgbClr val="FFFFFF"/>
                </a:solidFill>
                <a:latin typeface="Arial Bold"/>
                <a:ea typeface="Arial Bold"/>
                <a:cs typeface="Arial Bold"/>
                <a:sym typeface="Arial Bold"/>
              </a:rPr>
              <a:t> olan yapıda ortaklık fırsatı.</a:t>
            </a:r>
          </a:p>
        </p:txBody>
      </p:sp>
      <p:sp>
        <p:nvSpPr>
          <p:cNvPr id="45" name="TextBox 45"/>
          <p:cNvSpPr txBox="1"/>
          <p:nvPr/>
        </p:nvSpPr>
        <p:spPr>
          <a:xfrm>
            <a:off x="5017440" y="9157923"/>
            <a:ext cx="2546867" cy="591278"/>
          </a:xfrm>
          <a:prstGeom prst="rect">
            <a:avLst/>
          </a:prstGeom>
        </p:spPr>
        <p:txBody>
          <a:bodyPr lIns="0" tIns="0" rIns="0" bIns="0" rtlCol="0" anchor="t">
            <a:spAutoFit/>
          </a:bodyPr>
          <a:lstStyle/>
          <a:p>
            <a:pPr algn="l">
              <a:lnSpc>
                <a:spcPts val="1534"/>
              </a:lnSpc>
            </a:pPr>
            <a:r>
              <a:rPr lang="en-US" sz="1096">
                <a:solidFill>
                  <a:srgbClr val="FFFFFF"/>
                </a:solidFill>
                <a:latin typeface="Arial"/>
                <a:ea typeface="Arial"/>
                <a:cs typeface="Arial"/>
                <a:sym typeface="Arial"/>
              </a:rPr>
              <a:t>🏆(2023) StartupCentrum Turkish Entrepreneurship Ecosystem Awards</a:t>
            </a:r>
          </a:p>
          <a:p>
            <a:pPr algn="l">
              <a:lnSpc>
                <a:spcPts val="1534"/>
              </a:lnSpc>
              <a:spcBef>
                <a:spcPct val="0"/>
              </a:spcBef>
            </a:pPr>
            <a:r>
              <a:rPr lang="en-US" sz="1096">
                <a:solidFill>
                  <a:srgbClr val="FFFFFF"/>
                </a:solidFill>
                <a:latin typeface="Arial"/>
                <a:ea typeface="Arial"/>
                <a:cs typeface="Arial"/>
                <a:sym typeface="Arial"/>
              </a:rPr>
              <a:t>🏆(2024) CVC Bosphorus Summit</a:t>
            </a:r>
          </a:p>
        </p:txBody>
      </p:sp>
      <p:sp>
        <p:nvSpPr>
          <p:cNvPr id="46" name="TextBox 46"/>
          <p:cNvSpPr txBox="1"/>
          <p:nvPr/>
        </p:nvSpPr>
        <p:spPr>
          <a:xfrm>
            <a:off x="7869107" y="9157923"/>
            <a:ext cx="2546867" cy="591278"/>
          </a:xfrm>
          <a:prstGeom prst="rect">
            <a:avLst/>
          </a:prstGeom>
        </p:spPr>
        <p:txBody>
          <a:bodyPr lIns="0" tIns="0" rIns="0" bIns="0" rtlCol="0" anchor="t">
            <a:spAutoFit/>
          </a:bodyPr>
          <a:lstStyle/>
          <a:p>
            <a:pPr algn="l">
              <a:lnSpc>
                <a:spcPts val="1534"/>
              </a:lnSpc>
              <a:spcBef>
                <a:spcPct val="0"/>
              </a:spcBef>
            </a:pPr>
            <a:r>
              <a:rPr lang="en-US" sz="1096">
                <a:solidFill>
                  <a:srgbClr val="FFFFFF"/>
                </a:solidFill>
                <a:latin typeface="Arial"/>
                <a:ea typeface="Arial"/>
                <a:cs typeface="Arial"/>
                <a:sym typeface="Arial"/>
              </a:rPr>
              <a:t>💰 Bireysel minimum katılım 250 bin USD, kurumsal minimum katılım 1 milyon USD olarak belirlenmiştir.</a:t>
            </a:r>
          </a:p>
        </p:txBody>
      </p:sp>
      <p:sp>
        <p:nvSpPr>
          <p:cNvPr id="47" name="TextBox 47"/>
          <p:cNvSpPr txBox="1"/>
          <p:nvPr/>
        </p:nvSpPr>
        <p:spPr>
          <a:xfrm>
            <a:off x="13978259" y="9157923"/>
            <a:ext cx="3281041" cy="591278"/>
          </a:xfrm>
          <a:prstGeom prst="rect">
            <a:avLst/>
          </a:prstGeom>
        </p:spPr>
        <p:txBody>
          <a:bodyPr lIns="0" tIns="0" rIns="0" bIns="0" rtlCol="0" anchor="t">
            <a:spAutoFit/>
          </a:bodyPr>
          <a:lstStyle/>
          <a:p>
            <a:pPr algn="l">
              <a:lnSpc>
                <a:spcPts val="1534"/>
              </a:lnSpc>
              <a:spcBef>
                <a:spcPct val="0"/>
              </a:spcBef>
            </a:pPr>
            <a:r>
              <a:rPr lang="en-US" sz="1096">
                <a:solidFill>
                  <a:srgbClr val="FFFFFF"/>
                </a:solidFill>
                <a:latin typeface="Arial"/>
                <a:ea typeface="Arial"/>
                <a:cs typeface="Arial"/>
                <a:sym typeface="Arial"/>
              </a:rPr>
              <a:t>⌛ Uzatma süreleriyle birlikte maksimum vade olarak belirlenmiştir. 5 yıllık aktif yatırım dönemini, devam yatırımları ve çıkış dönemi takip edecektir.</a:t>
            </a:r>
          </a:p>
        </p:txBody>
      </p:sp>
      <p:sp>
        <p:nvSpPr>
          <p:cNvPr id="48" name="TextBox 48"/>
          <p:cNvSpPr txBox="1"/>
          <p:nvPr/>
        </p:nvSpPr>
        <p:spPr>
          <a:xfrm>
            <a:off x="2144796" y="2669787"/>
            <a:ext cx="13998408" cy="415276"/>
          </a:xfrm>
          <a:prstGeom prst="rect">
            <a:avLst/>
          </a:prstGeom>
        </p:spPr>
        <p:txBody>
          <a:bodyPr lIns="0" tIns="0" rIns="0" bIns="0" rtlCol="0" anchor="t">
            <a:spAutoFit/>
          </a:bodyPr>
          <a:lstStyle/>
          <a:p>
            <a:pPr algn="ctr">
              <a:lnSpc>
                <a:spcPts val="3122"/>
              </a:lnSpc>
            </a:pPr>
            <a:r>
              <a:rPr lang="en-US" sz="2014">
                <a:solidFill>
                  <a:srgbClr val="FFFFFF"/>
                </a:solidFill>
                <a:latin typeface="Arial"/>
                <a:ea typeface="Arial"/>
                <a:cs typeface="Arial"/>
                <a:sym typeface="Arial"/>
              </a:rPr>
              <a:t>Türkiye’nin en köklü menkul kıymetler grubuyla birlikte yeni ekonomideki yerinizi alın!</a:t>
            </a:r>
          </a:p>
        </p:txBody>
      </p:sp>
      <p:grpSp>
        <p:nvGrpSpPr>
          <p:cNvPr id="49" name="Group 49"/>
          <p:cNvGrpSpPr/>
          <p:nvPr/>
        </p:nvGrpSpPr>
        <p:grpSpPr>
          <a:xfrm>
            <a:off x="-1096101" y="3748830"/>
            <a:ext cx="20589287" cy="971099"/>
            <a:chOff x="0" y="0"/>
            <a:chExt cx="27452382" cy="1294799"/>
          </a:xfrm>
        </p:grpSpPr>
        <p:grpSp>
          <p:nvGrpSpPr>
            <p:cNvPr id="50" name="Group 50"/>
            <p:cNvGrpSpPr/>
            <p:nvPr/>
          </p:nvGrpSpPr>
          <p:grpSpPr>
            <a:xfrm rot="-10800000">
              <a:off x="0" y="0"/>
              <a:ext cx="27452382" cy="1294799"/>
              <a:chOff x="0" y="0"/>
              <a:chExt cx="6783181" cy="319931"/>
            </a:xfrm>
          </p:grpSpPr>
          <p:sp>
            <p:nvSpPr>
              <p:cNvPr id="51" name="Freeform 51"/>
              <p:cNvSpPr/>
              <p:nvPr/>
            </p:nvSpPr>
            <p:spPr>
              <a:xfrm>
                <a:off x="0" y="0"/>
                <a:ext cx="6783181" cy="319931"/>
              </a:xfrm>
              <a:custGeom>
                <a:avLst/>
                <a:gdLst/>
                <a:ahLst/>
                <a:cxnLst/>
                <a:rect l="l" t="t" r="r" b="b"/>
                <a:pathLst>
                  <a:path w="6783181" h="319931">
                    <a:moveTo>
                      <a:pt x="0" y="0"/>
                    </a:moveTo>
                    <a:lnTo>
                      <a:pt x="6783181" y="0"/>
                    </a:lnTo>
                    <a:lnTo>
                      <a:pt x="6783181" y="319931"/>
                    </a:lnTo>
                    <a:lnTo>
                      <a:pt x="0" y="319931"/>
                    </a:lnTo>
                    <a:close/>
                  </a:path>
                </a:pathLst>
              </a:custGeom>
              <a:solidFill>
                <a:srgbClr val="000000"/>
              </a:solidFill>
              <a:ln cap="sq">
                <a:noFill/>
                <a:prstDash val="solid"/>
                <a:miter/>
              </a:ln>
            </p:spPr>
            <p:txBody>
              <a:bodyPr/>
              <a:lstStyle/>
              <a:p>
                <a:endParaRPr lang="tr-TR"/>
              </a:p>
            </p:txBody>
          </p:sp>
          <p:sp>
            <p:nvSpPr>
              <p:cNvPr id="52" name="TextBox 52"/>
              <p:cNvSpPr txBox="1"/>
              <p:nvPr/>
            </p:nvSpPr>
            <p:spPr>
              <a:xfrm>
                <a:off x="0" y="-28575"/>
                <a:ext cx="6783181" cy="348506"/>
              </a:xfrm>
              <a:prstGeom prst="rect">
                <a:avLst/>
              </a:prstGeom>
            </p:spPr>
            <p:txBody>
              <a:bodyPr lIns="47589" tIns="47589" rIns="47589" bIns="47589" rtlCol="0" anchor="ctr"/>
              <a:lstStyle/>
              <a:p>
                <a:pPr marL="0" lvl="0" indent="0" algn="ctr">
                  <a:lnSpc>
                    <a:spcPts val="1960"/>
                  </a:lnSpc>
                  <a:spcBef>
                    <a:spcPct val="0"/>
                  </a:spcBef>
                </a:pPr>
                <a:endParaRPr/>
              </a:p>
            </p:txBody>
          </p:sp>
        </p:grpSp>
        <p:sp>
          <p:nvSpPr>
            <p:cNvPr id="53" name="Freeform 53"/>
            <p:cNvSpPr/>
            <p:nvPr/>
          </p:nvSpPr>
          <p:spPr>
            <a:xfrm>
              <a:off x="8641607" y="304776"/>
              <a:ext cx="2023191" cy="685247"/>
            </a:xfrm>
            <a:custGeom>
              <a:avLst/>
              <a:gdLst/>
              <a:ahLst/>
              <a:cxnLst/>
              <a:rect l="l" t="t" r="r" b="b"/>
              <a:pathLst>
                <a:path w="2023191" h="685247">
                  <a:moveTo>
                    <a:pt x="0" y="0"/>
                  </a:moveTo>
                  <a:lnTo>
                    <a:pt x="2023191" y="0"/>
                  </a:lnTo>
                  <a:lnTo>
                    <a:pt x="2023191" y="685247"/>
                  </a:lnTo>
                  <a:lnTo>
                    <a:pt x="0" y="685247"/>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tr-TR"/>
            </a:p>
          </p:txBody>
        </p:sp>
        <p:sp>
          <p:nvSpPr>
            <p:cNvPr id="54" name="AutoShape 54"/>
            <p:cNvSpPr/>
            <p:nvPr/>
          </p:nvSpPr>
          <p:spPr>
            <a:xfrm flipV="1">
              <a:off x="13564922" y="148167"/>
              <a:ext cx="0" cy="998466"/>
            </a:xfrm>
            <a:prstGeom prst="line">
              <a:avLst/>
            </a:prstGeom>
            <a:ln w="12700" cap="flat">
              <a:solidFill>
                <a:srgbClr val="FFFFFF"/>
              </a:solidFill>
              <a:prstDash val="solid"/>
              <a:headEnd type="none" w="sm" len="sm"/>
              <a:tailEnd type="none" w="sm" len="sm"/>
            </a:ln>
          </p:spPr>
          <p:txBody>
            <a:bodyPr/>
            <a:lstStyle/>
            <a:p>
              <a:endParaRPr lang="tr-TR"/>
            </a:p>
          </p:txBody>
        </p:sp>
        <p:sp>
          <p:nvSpPr>
            <p:cNvPr id="55" name="Freeform 55"/>
            <p:cNvSpPr/>
            <p:nvPr/>
          </p:nvSpPr>
          <p:spPr>
            <a:xfrm>
              <a:off x="11592278" y="487447"/>
              <a:ext cx="1508905" cy="319904"/>
            </a:xfrm>
            <a:custGeom>
              <a:avLst/>
              <a:gdLst/>
              <a:ahLst/>
              <a:cxnLst/>
              <a:rect l="l" t="t" r="r" b="b"/>
              <a:pathLst>
                <a:path w="1508905" h="319904">
                  <a:moveTo>
                    <a:pt x="0" y="0"/>
                  </a:moveTo>
                  <a:lnTo>
                    <a:pt x="1508904" y="0"/>
                  </a:lnTo>
                  <a:lnTo>
                    <a:pt x="1508904" y="319905"/>
                  </a:lnTo>
                  <a:lnTo>
                    <a:pt x="0" y="319905"/>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tr-TR"/>
            </a:p>
          </p:txBody>
        </p:sp>
        <p:sp>
          <p:nvSpPr>
            <p:cNvPr id="56" name="AutoShape 56"/>
            <p:cNvSpPr/>
            <p:nvPr/>
          </p:nvSpPr>
          <p:spPr>
            <a:xfrm flipV="1">
              <a:off x="11128538" y="425790"/>
              <a:ext cx="0" cy="443220"/>
            </a:xfrm>
            <a:prstGeom prst="line">
              <a:avLst/>
            </a:prstGeom>
            <a:ln w="12700" cap="flat">
              <a:solidFill>
                <a:srgbClr val="FFFFFF"/>
              </a:solidFill>
              <a:prstDash val="solid"/>
              <a:headEnd type="none" w="sm" len="sm"/>
              <a:tailEnd type="none" w="sm" len="sm"/>
            </a:ln>
          </p:spPr>
          <p:txBody>
            <a:bodyPr/>
            <a:lstStyle/>
            <a:p>
              <a:endParaRPr lang="tr-TR"/>
            </a:p>
          </p:txBody>
        </p:sp>
        <p:sp>
          <p:nvSpPr>
            <p:cNvPr id="57" name="Freeform 57"/>
            <p:cNvSpPr/>
            <p:nvPr/>
          </p:nvSpPr>
          <p:spPr>
            <a:xfrm>
              <a:off x="14028662" y="350020"/>
              <a:ext cx="1508905" cy="594760"/>
            </a:xfrm>
            <a:custGeom>
              <a:avLst/>
              <a:gdLst/>
              <a:ahLst/>
              <a:cxnLst/>
              <a:rect l="l" t="t" r="r" b="b"/>
              <a:pathLst>
                <a:path w="1508905" h="594760">
                  <a:moveTo>
                    <a:pt x="0" y="0"/>
                  </a:moveTo>
                  <a:lnTo>
                    <a:pt x="1508905" y="0"/>
                  </a:lnTo>
                  <a:lnTo>
                    <a:pt x="1508905" y="594759"/>
                  </a:lnTo>
                  <a:lnTo>
                    <a:pt x="0" y="594759"/>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tr-TR"/>
            </a:p>
          </p:txBody>
        </p:sp>
        <p:sp>
          <p:nvSpPr>
            <p:cNvPr id="58" name="TextBox 58"/>
            <p:cNvSpPr txBox="1"/>
            <p:nvPr/>
          </p:nvSpPr>
          <p:spPr>
            <a:xfrm>
              <a:off x="15870860" y="312579"/>
              <a:ext cx="2794469" cy="698215"/>
            </a:xfrm>
            <a:prstGeom prst="rect">
              <a:avLst/>
            </a:prstGeom>
          </p:spPr>
          <p:txBody>
            <a:bodyPr lIns="0" tIns="0" rIns="0" bIns="0" rtlCol="0" anchor="t">
              <a:spAutoFit/>
            </a:bodyPr>
            <a:lstStyle/>
            <a:p>
              <a:pPr algn="l">
                <a:lnSpc>
                  <a:spcPts val="2006"/>
                </a:lnSpc>
              </a:pPr>
              <a:r>
                <a:rPr lang="en-US" sz="1910" b="1">
                  <a:solidFill>
                    <a:srgbClr val="FFFFFF"/>
                  </a:solidFill>
                  <a:latin typeface="Quicksand Bold"/>
                  <a:ea typeface="Quicksand Bold"/>
                  <a:cs typeface="Quicksand Bold"/>
                  <a:sym typeface="Quicksand Bold"/>
                </a:rPr>
                <a:t>Girişim Sermayesi </a:t>
              </a:r>
            </a:p>
            <a:p>
              <a:pPr algn="l">
                <a:lnSpc>
                  <a:spcPts val="2006"/>
                </a:lnSpc>
              </a:pPr>
              <a:r>
                <a:rPr lang="en-US" sz="1910" b="1">
                  <a:solidFill>
                    <a:srgbClr val="FFFFFF"/>
                  </a:solidFill>
                  <a:latin typeface="Quicksand Bold"/>
                  <a:ea typeface="Quicksand Bold"/>
                  <a:cs typeface="Quicksand Bold"/>
                  <a:sym typeface="Quicksand Bold"/>
                </a:rPr>
                <a:t>Yatırım Fonu</a:t>
              </a:r>
            </a:p>
          </p:txBody>
        </p:sp>
      </p:grpSp>
      <p:sp>
        <p:nvSpPr>
          <p:cNvPr id="59" name="TextBox 59"/>
          <p:cNvSpPr txBox="1"/>
          <p:nvPr/>
        </p:nvSpPr>
        <p:spPr>
          <a:xfrm>
            <a:off x="8752274" y="491034"/>
            <a:ext cx="783451" cy="415276"/>
          </a:xfrm>
          <a:prstGeom prst="rect">
            <a:avLst/>
          </a:prstGeom>
        </p:spPr>
        <p:txBody>
          <a:bodyPr lIns="0" tIns="0" rIns="0" bIns="0" rtlCol="0" anchor="t">
            <a:spAutoFit/>
          </a:bodyPr>
          <a:lstStyle/>
          <a:p>
            <a:pPr algn="ctr">
              <a:lnSpc>
                <a:spcPts val="3122"/>
              </a:lnSpc>
            </a:pPr>
            <a:r>
              <a:rPr lang="en-US" sz="2014">
                <a:solidFill>
                  <a:srgbClr val="FFFFFF"/>
                </a:solidFill>
                <a:latin typeface="Arial"/>
                <a:ea typeface="Arial"/>
                <a:cs typeface="Arial"/>
                <a:sym typeface="Arial"/>
              </a:rPr>
              <a:t>5</a:t>
            </a:r>
          </a:p>
        </p:txBody>
      </p:sp>
      <p:sp>
        <p:nvSpPr>
          <p:cNvPr id="60" name="TextBox 60"/>
          <p:cNvSpPr txBox="1"/>
          <p:nvPr/>
        </p:nvSpPr>
        <p:spPr>
          <a:xfrm>
            <a:off x="15675429" y="577387"/>
            <a:ext cx="2633656" cy="280670"/>
          </a:xfrm>
          <a:prstGeom prst="rect">
            <a:avLst/>
          </a:prstGeom>
        </p:spPr>
        <p:txBody>
          <a:bodyPr lIns="0" tIns="0" rIns="0" bIns="0" rtlCol="0" anchor="t">
            <a:spAutoFit/>
          </a:bodyPr>
          <a:lstStyle/>
          <a:p>
            <a:pPr algn="ctr">
              <a:lnSpc>
                <a:spcPts val="2170"/>
              </a:lnSpc>
            </a:pPr>
            <a:r>
              <a:rPr lang="en-US" sz="1400">
                <a:solidFill>
                  <a:srgbClr val="FFFFFF"/>
                </a:solidFill>
                <a:latin typeface="Arial"/>
                <a:ea typeface="Arial"/>
                <a:cs typeface="Arial"/>
                <a:sym typeface="Arial"/>
              </a:rPr>
              <a:t>inveoventures.com</a:t>
            </a:r>
          </a:p>
        </p:txBody>
      </p:sp>
      <p:sp>
        <p:nvSpPr>
          <p:cNvPr id="61" name="TextBox 61"/>
          <p:cNvSpPr txBox="1"/>
          <p:nvPr/>
        </p:nvSpPr>
        <p:spPr>
          <a:xfrm>
            <a:off x="1888376" y="9157923"/>
            <a:ext cx="2546867" cy="591278"/>
          </a:xfrm>
          <a:prstGeom prst="rect">
            <a:avLst/>
          </a:prstGeom>
        </p:spPr>
        <p:txBody>
          <a:bodyPr lIns="0" tIns="0" rIns="0" bIns="0" rtlCol="0" anchor="t">
            <a:spAutoFit/>
          </a:bodyPr>
          <a:lstStyle/>
          <a:p>
            <a:pPr algn="l">
              <a:lnSpc>
                <a:spcPts val="1534"/>
              </a:lnSpc>
              <a:spcBef>
                <a:spcPct val="0"/>
              </a:spcBef>
            </a:pPr>
            <a:r>
              <a:rPr lang="en-US" sz="1096">
                <a:solidFill>
                  <a:srgbClr val="FFFFFF"/>
                </a:solidFill>
                <a:latin typeface="Arial"/>
                <a:ea typeface="Arial"/>
                <a:cs typeface="Arial"/>
                <a:sym typeface="Arial"/>
              </a:rPr>
              <a:t>🥇Inveo Ventures, bölgenin lider girişim sermayesi olma hedefiyle kurulu bir fon yapılanmasıdır.</a:t>
            </a:r>
          </a:p>
        </p:txBody>
      </p:sp>
      <p:sp>
        <p:nvSpPr>
          <p:cNvPr id="62" name="Freeform 62"/>
          <p:cNvSpPr/>
          <p:nvPr/>
        </p:nvSpPr>
        <p:spPr>
          <a:xfrm>
            <a:off x="7358941" y="5170581"/>
            <a:ext cx="410732" cy="426232"/>
          </a:xfrm>
          <a:custGeom>
            <a:avLst/>
            <a:gdLst/>
            <a:ahLst/>
            <a:cxnLst/>
            <a:rect l="l" t="t" r="r" b="b"/>
            <a:pathLst>
              <a:path w="410732" h="426232">
                <a:moveTo>
                  <a:pt x="0" y="0"/>
                </a:moveTo>
                <a:lnTo>
                  <a:pt x="410732" y="0"/>
                </a:lnTo>
                <a:lnTo>
                  <a:pt x="410732" y="426232"/>
                </a:lnTo>
                <a:lnTo>
                  <a:pt x="0" y="4262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
        <p:nvSpPr>
          <p:cNvPr id="63" name="Freeform 63"/>
          <p:cNvSpPr/>
          <p:nvPr/>
        </p:nvSpPr>
        <p:spPr>
          <a:xfrm>
            <a:off x="13063925" y="5170581"/>
            <a:ext cx="410732" cy="426232"/>
          </a:xfrm>
          <a:custGeom>
            <a:avLst/>
            <a:gdLst/>
            <a:ahLst/>
            <a:cxnLst/>
            <a:rect l="l" t="t" r="r" b="b"/>
            <a:pathLst>
              <a:path w="410732" h="426232">
                <a:moveTo>
                  <a:pt x="0" y="0"/>
                </a:moveTo>
                <a:lnTo>
                  <a:pt x="410732" y="0"/>
                </a:lnTo>
                <a:lnTo>
                  <a:pt x="410732" y="426232"/>
                </a:lnTo>
                <a:lnTo>
                  <a:pt x="0" y="4262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tr-T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tr-TR"/>
          </a:p>
        </p:txBody>
      </p:sp>
      <p:sp>
        <p:nvSpPr>
          <p:cNvPr id="3" name="TextBox 3"/>
          <p:cNvSpPr txBox="1"/>
          <p:nvPr/>
        </p:nvSpPr>
        <p:spPr>
          <a:xfrm>
            <a:off x="1291174" y="2106860"/>
            <a:ext cx="15968126" cy="7236683"/>
          </a:xfrm>
          <a:prstGeom prst="rect">
            <a:avLst/>
          </a:prstGeom>
        </p:spPr>
        <p:txBody>
          <a:bodyPr lIns="0" tIns="0" rIns="0" bIns="0" rtlCol="0" anchor="t">
            <a:spAutoFit/>
          </a:bodyPr>
          <a:lstStyle/>
          <a:p>
            <a:pPr algn="l">
              <a:lnSpc>
                <a:spcPts val="2541"/>
              </a:lnSpc>
            </a:pPr>
            <a:r>
              <a:rPr lang="en-US" sz="1477">
                <a:solidFill>
                  <a:srgbClr val="FFFFFF"/>
                </a:solidFill>
                <a:latin typeface="Arial"/>
                <a:ea typeface="Arial"/>
                <a:cs typeface="Arial"/>
                <a:sym typeface="Arial"/>
              </a:rPr>
              <a:t>7263 Sayılı Teknoloji Geliştirme Bölgeleri Kanunu ile Bazı Kanunlarda Değişiklik Yapılmasına Dair Kanun’un 6. ve 19. Maddesi ve 16 Aralık 2023 Tarihli Resmi Gazete’de yayımlanan 7953 Sayılı Cumhurbaşkanı Kararı uyarınca;</a:t>
            </a:r>
          </a:p>
          <a:p>
            <a:pPr algn="l">
              <a:lnSpc>
                <a:spcPts val="2541"/>
              </a:lnSpc>
            </a:pPr>
            <a:endParaRPr lang="en-US" sz="1477">
              <a:solidFill>
                <a:srgbClr val="FFFFFF"/>
              </a:solidFill>
              <a:latin typeface="Arial"/>
              <a:ea typeface="Arial"/>
              <a:cs typeface="Arial"/>
              <a:sym typeface="Arial"/>
            </a:endParaRPr>
          </a:p>
          <a:p>
            <a:pPr algn="l">
              <a:lnSpc>
                <a:spcPts val="2541"/>
              </a:lnSpc>
            </a:pPr>
            <a:r>
              <a:rPr lang="en-US" sz="1477" b="1">
                <a:solidFill>
                  <a:srgbClr val="FFFFFF"/>
                </a:solidFill>
                <a:latin typeface="Arial Bold"/>
                <a:ea typeface="Arial Bold"/>
                <a:cs typeface="Arial Bold"/>
                <a:sym typeface="Arial Bold"/>
              </a:rPr>
              <a:t>4691 Sayılı Kanuna ilişkin olarak; 1/1/2024 tarihinden itibaren geçici 2nci madde kapsamında yıllık beyanname üzerinden istisna edilen kazançları tutarı 2.000.000 Türk lirası; 5746 Sayılı Kanun’a eklenmiş olan Madde 19’a göre ise; 1/1/2024 tarihinden itibaren 3 üncü madde kapsamında yıllık beyanname üzerinden yararlanılan indirim tutarı 2.000.000 Türk lirası ve üzerinde olan gelir ve kurumlar vergisi mükellefleri tarafından, bu tutarın yüzde üçü pasifte geçici bir hesaba aktarılmalıdır.</a:t>
            </a:r>
          </a:p>
          <a:p>
            <a:pPr algn="l">
              <a:lnSpc>
                <a:spcPts val="2541"/>
              </a:lnSpc>
            </a:pPr>
            <a:endParaRPr lang="en-US" sz="1477" b="1">
              <a:solidFill>
                <a:srgbClr val="FFFFFF"/>
              </a:solidFill>
              <a:latin typeface="Arial Bold"/>
              <a:ea typeface="Arial Bold"/>
              <a:cs typeface="Arial Bold"/>
              <a:sym typeface="Arial Bold"/>
            </a:endParaRPr>
          </a:p>
          <a:p>
            <a:pPr algn="l">
              <a:lnSpc>
                <a:spcPts val="2541"/>
              </a:lnSpc>
            </a:pPr>
            <a:r>
              <a:rPr lang="en-US" sz="1477">
                <a:solidFill>
                  <a:srgbClr val="FFFFFF"/>
                </a:solidFill>
                <a:latin typeface="Arial"/>
                <a:ea typeface="Arial"/>
                <a:cs typeface="Arial"/>
                <a:sym typeface="Arial"/>
              </a:rPr>
              <a:t>İlaveten 4691 ve 5746 Sayılı Kanun kapsamında bulunan vergi mükelleflerinin aktarmakla sorumlu oldukları tutar yükümlülüğü, yıllık bazda 100.000.000 Türk lirası ile sınırlıdır.</a:t>
            </a:r>
          </a:p>
          <a:p>
            <a:pPr algn="l">
              <a:lnSpc>
                <a:spcPts val="2541"/>
              </a:lnSpc>
            </a:pPr>
            <a:r>
              <a:rPr lang="en-US" sz="1477">
                <a:solidFill>
                  <a:srgbClr val="FFFFFF"/>
                </a:solidFill>
                <a:latin typeface="Arial"/>
                <a:ea typeface="Arial"/>
                <a:cs typeface="Arial"/>
                <a:sym typeface="Arial"/>
              </a:rPr>
              <a:t> </a:t>
            </a:r>
          </a:p>
          <a:p>
            <a:pPr algn="l">
              <a:lnSpc>
                <a:spcPts val="2541"/>
              </a:lnSpc>
            </a:pPr>
            <a:r>
              <a:rPr lang="en-US" sz="1477" b="1">
                <a:solidFill>
                  <a:srgbClr val="FFFFFF"/>
                </a:solidFill>
                <a:latin typeface="Arial Bold"/>
                <a:ea typeface="Arial Bold"/>
                <a:cs typeface="Arial Bold"/>
                <a:sym typeface="Arial Bold"/>
              </a:rPr>
              <a:t>Yatırım tutarının, geçici hesabın oluştuğu yılın sonuna kadar;</a:t>
            </a:r>
          </a:p>
          <a:p>
            <a:pPr algn="l">
              <a:lnSpc>
                <a:spcPts val="2541"/>
              </a:lnSpc>
            </a:pPr>
            <a:r>
              <a:rPr lang="en-US" sz="1477" b="1">
                <a:solidFill>
                  <a:srgbClr val="FFFFFF"/>
                </a:solidFill>
                <a:latin typeface="Arial Bold"/>
                <a:ea typeface="Arial Bold"/>
                <a:cs typeface="Arial Bold"/>
                <a:sym typeface="Arial Bold"/>
              </a:rPr>
              <a:t> </a:t>
            </a:r>
          </a:p>
          <a:p>
            <a:pPr marL="318970" lvl="1" indent="-159485" algn="l">
              <a:lnSpc>
                <a:spcPts val="2541"/>
              </a:lnSpc>
              <a:buFont typeface="Arial"/>
              <a:buChar char="•"/>
            </a:pPr>
            <a:r>
              <a:rPr lang="en-US" sz="1477" b="1">
                <a:solidFill>
                  <a:srgbClr val="C1FF72"/>
                </a:solidFill>
                <a:latin typeface="Arial Bold"/>
                <a:ea typeface="Arial Bold"/>
                <a:cs typeface="Arial Bold"/>
                <a:sym typeface="Arial Bold"/>
              </a:rPr>
              <a:t>Türkiye’de yerleşik girişimcilere yatırım yapmak üzere kurulmuş girişim sermayesi yatırım fonu paylarının satın alınması veya</a:t>
            </a:r>
          </a:p>
          <a:p>
            <a:pPr marL="318970" lvl="1" indent="-159485" algn="l">
              <a:lnSpc>
                <a:spcPts val="2541"/>
              </a:lnSpc>
              <a:buFont typeface="Arial"/>
              <a:buChar char="•"/>
            </a:pPr>
            <a:r>
              <a:rPr lang="en-US" sz="1477" b="1">
                <a:solidFill>
                  <a:srgbClr val="FFFFFF"/>
                </a:solidFill>
                <a:latin typeface="Arial Bold"/>
                <a:ea typeface="Arial Bold"/>
                <a:cs typeface="Arial Bold"/>
                <a:sym typeface="Arial Bold"/>
              </a:rPr>
              <a:t>Girişim sermayesi yatırım ortaklıkları ya da</a:t>
            </a:r>
          </a:p>
          <a:p>
            <a:pPr marL="318970" lvl="1" indent="-159485" algn="l">
              <a:lnSpc>
                <a:spcPts val="2541"/>
              </a:lnSpc>
              <a:buFont typeface="Arial"/>
              <a:buChar char="•"/>
            </a:pPr>
            <a:r>
              <a:rPr lang="en-US" sz="1477" b="1">
                <a:solidFill>
                  <a:srgbClr val="FFFFFF"/>
                </a:solidFill>
                <a:latin typeface="Arial Bold"/>
                <a:ea typeface="Arial Bold"/>
                <a:cs typeface="Arial Bold"/>
                <a:sym typeface="Arial Bold"/>
              </a:rPr>
              <a:t>Kuluçka merkezlerinde faaliyette bulunan diğer girişimcilere sermaye olarak konulması şarttır.</a:t>
            </a:r>
          </a:p>
          <a:p>
            <a:pPr algn="l">
              <a:lnSpc>
                <a:spcPts val="2541"/>
              </a:lnSpc>
            </a:pPr>
            <a:r>
              <a:rPr lang="en-US" sz="1477">
                <a:solidFill>
                  <a:srgbClr val="FFFFFF"/>
                </a:solidFill>
                <a:latin typeface="Arial"/>
                <a:ea typeface="Arial"/>
                <a:cs typeface="Arial"/>
                <a:sym typeface="Arial"/>
              </a:rPr>
              <a:t> </a:t>
            </a:r>
          </a:p>
          <a:p>
            <a:pPr algn="l">
              <a:lnSpc>
                <a:spcPts val="2541"/>
              </a:lnSpc>
            </a:pPr>
            <a:r>
              <a:rPr lang="en-US" sz="1477">
                <a:solidFill>
                  <a:srgbClr val="FFFFFF"/>
                </a:solidFill>
                <a:latin typeface="Arial"/>
                <a:ea typeface="Arial"/>
                <a:cs typeface="Arial"/>
                <a:sym typeface="Arial"/>
              </a:rPr>
              <a:t>Söz konusu tutarın ilgili yılın sonuna kadar aktarılmaması durumunda;</a:t>
            </a:r>
          </a:p>
          <a:p>
            <a:pPr marL="318970" lvl="1" indent="-159485" algn="l">
              <a:lnSpc>
                <a:spcPts val="2541"/>
              </a:lnSpc>
              <a:buFont typeface="Arial"/>
              <a:buChar char="•"/>
            </a:pPr>
            <a:r>
              <a:rPr lang="en-US" sz="1477">
                <a:solidFill>
                  <a:srgbClr val="FFFFFF"/>
                </a:solidFill>
                <a:latin typeface="Arial"/>
                <a:ea typeface="Arial"/>
                <a:cs typeface="Arial"/>
                <a:sym typeface="Arial"/>
              </a:rPr>
              <a:t>Teknoloji Geliştirme Bölgesi Şirketleri için yıllık beyanname üzerinden istisna edilen kazançlar tutarının yüzde yirmisi ilgili yılda yararlanılan gelir ve kurumlar vergisi istisnasına konu edilemez.</a:t>
            </a:r>
          </a:p>
          <a:p>
            <a:pPr marL="318970" lvl="1" indent="-159485" algn="l">
              <a:lnSpc>
                <a:spcPts val="2541"/>
              </a:lnSpc>
              <a:buFont typeface="Arial"/>
              <a:buChar char="•"/>
            </a:pPr>
            <a:r>
              <a:rPr lang="en-US" sz="1477">
                <a:solidFill>
                  <a:srgbClr val="FFFFFF"/>
                </a:solidFill>
                <a:latin typeface="Arial"/>
                <a:ea typeface="Arial"/>
                <a:cs typeface="Arial"/>
                <a:sym typeface="Arial"/>
              </a:rPr>
              <a:t>Ar-Ge/Tasarım Merkezleri için yıllık beyanname üzerinden indirim konusu yapılan tutarın yüzde yirmisi ilgili yılda yararlanılan Ar-Ge indirimine konu edilemez.</a:t>
            </a:r>
          </a:p>
          <a:p>
            <a:pPr marL="318970" lvl="1" indent="-159485" algn="l">
              <a:lnSpc>
                <a:spcPts val="2541"/>
              </a:lnSpc>
              <a:buFont typeface="Arial"/>
              <a:buChar char="•"/>
            </a:pPr>
            <a:r>
              <a:rPr lang="en-US" sz="1477">
                <a:solidFill>
                  <a:srgbClr val="FFFFFF"/>
                </a:solidFill>
                <a:latin typeface="Arial"/>
                <a:ea typeface="Arial"/>
                <a:cs typeface="Arial"/>
                <a:sym typeface="Arial"/>
              </a:rPr>
              <a:t>Bu tutar nedeniyle zamanında alınmayan vergiler vergi ziya-ı cezası uygulanmaksızın tarh edilir.</a:t>
            </a:r>
          </a:p>
          <a:p>
            <a:pPr algn="l">
              <a:lnSpc>
                <a:spcPts val="2541"/>
              </a:lnSpc>
            </a:pPr>
            <a:r>
              <a:rPr lang="en-US" sz="1477">
                <a:solidFill>
                  <a:srgbClr val="FFFFFF"/>
                </a:solidFill>
                <a:latin typeface="Arial"/>
                <a:ea typeface="Arial"/>
                <a:cs typeface="Arial"/>
                <a:sym typeface="Arial"/>
              </a:rPr>
              <a:t> </a:t>
            </a:r>
          </a:p>
          <a:p>
            <a:pPr algn="l">
              <a:lnSpc>
                <a:spcPts val="2541"/>
              </a:lnSpc>
            </a:pPr>
            <a:r>
              <a:rPr lang="en-US" sz="1477" b="1">
                <a:solidFill>
                  <a:srgbClr val="C1FF72"/>
                </a:solidFill>
                <a:latin typeface="Arial Bold"/>
                <a:ea typeface="Arial Bold"/>
                <a:cs typeface="Arial Bold"/>
                <a:sym typeface="Arial Bold"/>
              </a:rPr>
              <a:t>Bu bağlamda; yıllık kurumsal vergi beyannameleri baz alınarak 2 milyon TL ve üzerinde Teknoloji Geliştirme Bölgesi kazanç istisnası ve Ar-Ge/Tasarım İndirimi bulunan Şirketlerin yıl sonuna dek %3 yatırımlarını yapması gerekmektedir.</a:t>
            </a:r>
          </a:p>
        </p:txBody>
      </p:sp>
      <p:sp>
        <p:nvSpPr>
          <p:cNvPr id="4" name="TextBox 4"/>
          <p:cNvSpPr txBox="1"/>
          <p:nvPr/>
        </p:nvSpPr>
        <p:spPr>
          <a:xfrm>
            <a:off x="1291174" y="1162842"/>
            <a:ext cx="12776467" cy="919562"/>
          </a:xfrm>
          <a:prstGeom prst="rect">
            <a:avLst/>
          </a:prstGeom>
        </p:spPr>
        <p:txBody>
          <a:bodyPr lIns="0" tIns="0" rIns="0" bIns="0" rtlCol="0" anchor="t">
            <a:spAutoFit/>
          </a:bodyPr>
          <a:lstStyle/>
          <a:p>
            <a:pPr marL="0" lvl="0" indent="0" algn="l">
              <a:lnSpc>
                <a:spcPts val="6114"/>
              </a:lnSpc>
              <a:spcBef>
                <a:spcPct val="0"/>
              </a:spcBef>
            </a:pPr>
            <a:r>
              <a:rPr lang="en-US" sz="5879" b="1" i="1" u="none" strike="noStrike" spc="-246">
                <a:solidFill>
                  <a:srgbClr val="C1FF72"/>
                </a:solidFill>
                <a:latin typeface="Arial Bold Italics"/>
                <a:ea typeface="Arial Bold Italics"/>
                <a:cs typeface="Arial Bold Italics"/>
                <a:sym typeface="Arial Bold Italics"/>
              </a:rPr>
              <a:t>%3 Yatırım Zorunluluğu</a:t>
            </a:r>
            <a:r>
              <a:rPr lang="en-US" sz="5879" b="1" u="none" strike="noStrike" spc="-246">
                <a:solidFill>
                  <a:srgbClr val="FFFFFF"/>
                </a:solidFill>
                <a:latin typeface="Arial Bold"/>
                <a:ea typeface="Arial Bold"/>
                <a:cs typeface="Arial Bold"/>
                <a:sym typeface="Arial Bold"/>
              </a:rPr>
              <a:t> Nedir?</a:t>
            </a:r>
          </a:p>
        </p:txBody>
      </p:sp>
      <p:sp>
        <p:nvSpPr>
          <p:cNvPr id="5" name="TextBox 5"/>
          <p:cNvSpPr txBox="1"/>
          <p:nvPr/>
        </p:nvSpPr>
        <p:spPr>
          <a:xfrm>
            <a:off x="8752274" y="9607039"/>
            <a:ext cx="783451" cy="415276"/>
          </a:xfrm>
          <a:prstGeom prst="rect">
            <a:avLst/>
          </a:prstGeom>
        </p:spPr>
        <p:txBody>
          <a:bodyPr lIns="0" tIns="0" rIns="0" bIns="0" rtlCol="0" anchor="t">
            <a:spAutoFit/>
          </a:bodyPr>
          <a:lstStyle/>
          <a:p>
            <a:pPr algn="ctr">
              <a:lnSpc>
                <a:spcPts val="3122"/>
              </a:lnSpc>
            </a:pPr>
            <a:r>
              <a:rPr lang="en-US" sz="2014">
                <a:solidFill>
                  <a:srgbClr val="FFFFFF"/>
                </a:solidFill>
                <a:latin typeface="Arial"/>
                <a:ea typeface="Arial"/>
                <a:cs typeface="Arial"/>
                <a:sym typeface="Arial"/>
              </a:rPr>
              <a:t>4</a:t>
            </a:r>
          </a:p>
        </p:txBody>
      </p:sp>
      <p:sp>
        <p:nvSpPr>
          <p:cNvPr id="6" name="TextBox 6"/>
          <p:cNvSpPr txBox="1"/>
          <p:nvPr/>
        </p:nvSpPr>
        <p:spPr>
          <a:xfrm>
            <a:off x="15675429" y="9693392"/>
            <a:ext cx="2633656" cy="280670"/>
          </a:xfrm>
          <a:prstGeom prst="rect">
            <a:avLst/>
          </a:prstGeom>
        </p:spPr>
        <p:txBody>
          <a:bodyPr lIns="0" tIns="0" rIns="0" bIns="0" rtlCol="0" anchor="t">
            <a:spAutoFit/>
          </a:bodyPr>
          <a:lstStyle/>
          <a:p>
            <a:pPr algn="ctr">
              <a:lnSpc>
                <a:spcPts val="2170"/>
              </a:lnSpc>
            </a:pPr>
            <a:r>
              <a:rPr lang="en-US" sz="1400">
                <a:solidFill>
                  <a:srgbClr val="FFFFFF"/>
                </a:solidFill>
                <a:latin typeface="Arial"/>
                <a:ea typeface="Arial"/>
                <a:cs typeface="Arial"/>
                <a:sym typeface="Arial"/>
              </a:rPr>
              <a:t>inveoventures.com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a:off x="4000500" y="-4000500"/>
            <a:ext cx="10287000" cy="18288000"/>
          </a:xfrm>
          <a:custGeom>
            <a:avLst/>
            <a:gdLst/>
            <a:ahLst/>
            <a:cxnLst/>
            <a:rect l="l" t="t" r="r" b="b"/>
            <a:pathLst>
              <a:path w="10287000" h="18288000">
                <a:moveTo>
                  <a:pt x="0" y="0"/>
                </a:moveTo>
                <a:lnTo>
                  <a:pt x="0" y="18288000"/>
                </a:lnTo>
                <a:lnTo>
                  <a:pt x="10287000" y="18288000"/>
                </a:lnTo>
                <a:lnTo>
                  <a:pt x="10287000" y="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tr-TR"/>
          </a:p>
        </p:txBody>
      </p:sp>
      <p:sp>
        <p:nvSpPr>
          <p:cNvPr id="3" name="Freeform 3"/>
          <p:cNvSpPr/>
          <p:nvPr/>
        </p:nvSpPr>
        <p:spPr>
          <a:xfrm>
            <a:off x="1028700" y="8747696"/>
            <a:ext cx="1295030" cy="510458"/>
          </a:xfrm>
          <a:custGeom>
            <a:avLst/>
            <a:gdLst/>
            <a:ahLst/>
            <a:cxnLst/>
            <a:rect l="l" t="t" r="r" b="b"/>
            <a:pathLst>
              <a:path w="1295030" h="510458">
                <a:moveTo>
                  <a:pt x="0" y="0"/>
                </a:moveTo>
                <a:lnTo>
                  <a:pt x="1295030" y="0"/>
                </a:lnTo>
                <a:lnTo>
                  <a:pt x="1295030" y="510457"/>
                </a:lnTo>
                <a:lnTo>
                  <a:pt x="0" y="510457"/>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tr-TR"/>
          </a:p>
        </p:txBody>
      </p:sp>
      <p:sp>
        <p:nvSpPr>
          <p:cNvPr id="4" name="TextBox 4"/>
          <p:cNvSpPr txBox="1"/>
          <p:nvPr/>
        </p:nvSpPr>
        <p:spPr>
          <a:xfrm>
            <a:off x="2756865" y="8766746"/>
            <a:ext cx="2539519" cy="485022"/>
          </a:xfrm>
          <a:prstGeom prst="rect">
            <a:avLst/>
          </a:prstGeom>
        </p:spPr>
        <p:txBody>
          <a:bodyPr lIns="0" tIns="0" rIns="0" bIns="0" rtlCol="0" anchor="t">
            <a:spAutoFit/>
          </a:bodyPr>
          <a:lstStyle/>
          <a:p>
            <a:pPr algn="l">
              <a:lnSpc>
                <a:spcPts val="1740"/>
              </a:lnSpc>
            </a:pPr>
            <a:r>
              <a:rPr lang="en-US" sz="1977">
                <a:solidFill>
                  <a:srgbClr val="FFFFFF"/>
                </a:solidFill>
                <a:latin typeface="Arial"/>
                <a:ea typeface="Arial"/>
                <a:cs typeface="Arial"/>
                <a:sym typeface="Arial"/>
              </a:rPr>
              <a:t>Yatırımcı Bilgilendirme </a:t>
            </a:r>
          </a:p>
          <a:p>
            <a:pPr algn="l">
              <a:lnSpc>
                <a:spcPts val="1740"/>
              </a:lnSpc>
            </a:pPr>
            <a:r>
              <a:rPr lang="en-US" sz="1977">
                <a:solidFill>
                  <a:srgbClr val="FFFFFF"/>
                </a:solidFill>
                <a:latin typeface="Arial"/>
                <a:ea typeface="Arial"/>
                <a:cs typeface="Arial"/>
                <a:sym typeface="Arial"/>
              </a:rPr>
              <a:t>Dokümanı</a:t>
            </a:r>
          </a:p>
        </p:txBody>
      </p:sp>
      <p:sp>
        <p:nvSpPr>
          <p:cNvPr id="5" name="AutoShape 5"/>
          <p:cNvSpPr/>
          <p:nvPr/>
        </p:nvSpPr>
        <p:spPr>
          <a:xfrm flipV="1">
            <a:off x="2540297" y="8734063"/>
            <a:ext cx="0" cy="537723"/>
          </a:xfrm>
          <a:prstGeom prst="line">
            <a:avLst/>
          </a:prstGeom>
          <a:ln w="9525" cap="flat">
            <a:solidFill>
              <a:srgbClr val="FFFFFF"/>
            </a:solidFill>
            <a:prstDash val="solid"/>
            <a:headEnd type="none" w="sm" len="sm"/>
            <a:tailEnd type="none" w="sm" len="sm"/>
          </a:ln>
        </p:spPr>
        <p:txBody>
          <a:bodyPr/>
          <a:lstStyle/>
          <a:p>
            <a:endParaRPr lang="tr-TR"/>
          </a:p>
        </p:txBody>
      </p:sp>
      <p:sp>
        <p:nvSpPr>
          <p:cNvPr id="6" name="TextBox 6"/>
          <p:cNvSpPr txBox="1"/>
          <p:nvPr/>
        </p:nvSpPr>
        <p:spPr>
          <a:xfrm>
            <a:off x="1028700" y="7786783"/>
            <a:ext cx="4267683" cy="737730"/>
          </a:xfrm>
          <a:prstGeom prst="rect">
            <a:avLst/>
          </a:prstGeom>
        </p:spPr>
        <p:txBody>
          <a:bodyPr lIns="0" tIns="0" rIns="0" bIns="0" rtlCol="0" anchor="t">
            <a:spAutoFit/>
          </a:bodyPr>
          <a:lstStyle/>
          <a:p>
            <a:pPr algn="l">
              <a:lnSpc>
                <a:spcPts val="3257"/>
              </a:lnSpc>
            </a:pPr>
            <a:r>
              <a:rPr lang="en-US" sz="3579" b="1" spc="-143">
                <a:solidFill>
                  <a:srgbClr val="FFFFFF"/>
                </a:solidFill>
                <a:latin typeface="TT Interphases Bold"/>
                <a:ea typeface="TT Interphases Bold"/>
                <a:cs typeface="TT Interphases Bold"/>
                <a:sym typeface="TT Interphases Bold"/>
              </a:rPr>
              <a:t>Inveo Ventures </a:t>
            </a:r>
          </a:p>
          <a:p>
            <a:pPr algn="l">
              <a:lnSpc>
                <a:spcPts val="2427"/>
              </a:lnSpc>
            </a:pPr>
            <a:r>
              <a:rPr lang="en-US" sz="2667" spc="-106">
                <a:solidFill>
                  <a:srgbClr val="FFFFFF"/>
                </a:solidFill>
                <a:latin typeface="TT Interphases"/>
                <a:ea typeface="TT Interphases"/>
                <a:cs typeface="TT Interphases"/>
                <a:sym typeface="TT Interphases"/>
              </a:rPr>
              <a:t>Girişim Sermayesi Yatırım Fonu</a:t>
            </a:r>
          </a:p>
        </p:txBody>
      </p:sp>
      <p:sp>
        <p:nvSpPr>
          <p:cNvPr id="7" name="TextBox 7"/>
          <p:cNvSpPr txBox="1"/>
          <p:nvPr/>
        </p:nvSpPr>
        <p:spPr>
          <a:xfrm>
            <a:off x="1028700" y="9404372"/>
            <a:ext cx="2633656" cy="280670"/>
          </a:xfrm>
          <a:prstGeom prst="rect">
            <a:avLst/>
          </a:prstGeom>
        </p:spPr>
        <p:txBody>
          <a:bodyPr lIns="0" tIns="0" rIns="0" bIns="0" rtlCol="0" anchor="t">
            <a:spAutoFit/>
          </a:bodyPr>
          <a:lstStyle/>
          <a:p>
            <a:pPr algn="l">
              <a:lnSpc>
                <a:spcPts val="2170"/>
              </a:lnSpc>
            </a:pPr>
            <a:r>
              <a:rPr lang="en-US" sz="1400">
                <a:solidFill>
                  <a:srgbClr val="FFFFFF"/>
                </a:solidFill>
                <a:latin typeface="Arial"/>
                <a:ea typeface="Arial"/>
                <a:cs typeface="Arial"/>
                <a:sym typeface="Arial"/>
              </a:rPr>
              <a:t>inveoventures.com</a:t>
            </a:r>
          </a:p>
        </p:txBody>
      </p:sp>
      <p:sp>
        <p:nvSpPr>
          <p:cNvPr id="8" name="TextBox 8"/>
          <p:cNvSpPr txBox="1"/>
          <p:nvPr/>
        </p:nvSpPr>
        <p:spPr>
          <a:xfrm>
            <a:off x="1028700" y="2382542"/>
            <a:ext cx="12593843" cy="2315920"/>
          </a:xfrm>
          <a:prstGeom prst="rect">
            <a:avLst/>
          </a:prstGeom>
        </p:spPr>
        <p:txBody>
          <a:bodyPr lIns="0" tIns="0" rIns="0" bIns="0" rtlCol="0" anchor="t">
            <a:spAutoFit/>
          </a:bodyPr>
          <a:lstStyle/>
          <a:p>
            <a:pPr algn="l">
              <a:lnSpc>
                <a:spcPts val="14720"/>
              </a:lnSpc>
            </a:pPr>
            <a:r>
              <a:rPr lang="en-US" sz="11776" b="1" spc="-471">
                <a:solidFill>
                  <a:srgbClr val="FFFFFF"/>
                </a:solidFill>
                <a:latin typeface="TT Interphases Bold"/>
                <a:ea typeface="TT Interphases Bold"/>
                <a:cs typeface="TT Interphases Bold"/>
                <a:sym typeface="TT Interphases Bold"/>
              </a:rPr>
              <a:t>Teşekkürler.. </a:t>
            </a:r>
          </a:p>
          <a:p>
            <a:pPr algn="l">
              <a:lnSpc>
                <a:spcPts val="3499"/>
              </a:lnSpc>
            </a:pPr>
            <a:r>
              <a:rPr lang="en-US" sz="2799" spc="-111">
                <a:solidFill>
                  <a:srgbClr val="FFFFFF"/>
                </a:solidFill>
                <a:latin typeface="TT Interphases"/>
                <a:ea typeface="TT Interphases"/>
                <a:cs typeface="TT Interphases"/>
                <a:sym typeface="TT Interphases"/>
              </a:rPr>
              <a:t>Daha fazla bilgi için </a:t>
            </a:r>
            <a:r>
              <a:rPr lang="en-US" sz="2799" u="sng" spc="-111">
                <a:solidFill>
                  <a:srgbClr val="FFFFFF"/>
                </a:solidFill>
                <a:latin typeface="TT Interphases"/>
                <a:ea typeface="TT Interphases"/>
                <a:cs typeface="TT Interphases"/>
                <a:sym typeface="TT Interphases"/>
              </a:rPr>
              <a:t>ventures@inveo.com.tr</a:t>
            </a:r>
            <a:r>
              <a:rPr lang="en-US" sz="2799" spc="-111">
                <a:solidFill>
                  <a:srgbClr val="FFFFFF"/>
                </a:solidFill>
                <a:latin typeface="TT Interphases"/>
                <a:ea typeface="TT Interphases"/>
                <a:cs typeface="TT Interphases"/>
                <a:sym typeface="TT Interphases"/>
              </a:rPr>
              <a:t> adresinden bizimle iletişime geçebilirsiniz!</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982</Words>
  <Application>Microsoft Office PowerPoint</Application>
  <PresentationFormat>Özel</PresentationFormat>
  <Paragraphs>144</Paragraphs>
  <Slides>8</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8</vt:i4>
      </vt:variant>
    </vt:vector>
  </HeadingPairs>
  <TitlesOfParts>
    <vt:vector size="17" baseType="lpstr">
      <vt:lpstr>TT Interphases Bold</vt:lpstr>
      <vt:lpstr>Quicksand Bold</vt:lpstr>
      <vt:lpstr>TT Interphases</vt:lpstr>
      <vt:lpstr>Arial Bold Italics</vt:lpstr>
      <vt:lpstr>Arial Bold</vt:lpstr>
      <vt:lpstr>Arial Italics</vt:lpstr>
      <vt:lpstr>Calibri</vt:lpstr>
      <vt:lpstr>Arial</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Inveo Ventures GSYF - Yatırımcı Bilgilendirme Dokümanı</dc:title>
  <dc:creator>Ahmet Cenkhan Tekeli</dc:creator>
  <cp:lastModifiedBy>Ahmet Cenkhan Tekeli</cp:lastModifiedBy>
  <cp:revision>4</cp:revision>
  <dcterms:created xsi:type="dcterms:W3CDTF">2006-08-16T00:00:00Z</dcterms:created>
  <dcterms:modified xsi:type="dcterms:W3CDTF">2025-09-08T13:02:15Z</dcterms:modified>
  <dc:identifier>DAGwZ7qsTUk</dc:identifier>
</cp:coreProperties>
</file>